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69" d="100"/>
          <a:sy n="69" d="100"/>
        </p:scale>
        <p:origin x="77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777FC5C-E1EB-473E-AC31-2B1709F9E42F}" type="datetimeFigureOut">
              <a:rPr lang="en-GH" smtClean="0"/>
              <a:t>22/02/2023</a:t>
            </a:fld>
            <a:endParaRPr lang="en-GH"/>
          </a:p>
        </p:txBody>
      </p:sp>
      <p:sp>
        <p:nvSpPr>
          <p:cNvPr id="5" name="Footer Placeholder 4"/>
          <p:cNvSpPr>
            <a:spLocks noGrp="1"/>
          </p:cNvSpPr>
          <p:nvPr>
            <p:ph type="ftr" sz="quarter" idx="11"/>
          </p:nvPr>
        </p:nvSpPr>
        <p:spPr/>
        <p:txBody>
          <a:bodyPr/>
          <a:lstStyle/>
          <a:p>
            <a:endParaRPr lang="en-GH"/>
          </a:p>
        </p:txBody>
      </p:sp>
      <p:sp>
        <p:nvSpPr>
          <p:cNvPr id="6" name="Slide Number Placeholder 5"/>
          <p:cNvSpPr>
            <a:spLocks noGrp="1"/>
          </p:cNvSpPr>
          <p:nvPr>
            <p:ph type="sldNum" sz="quarter" idx="12"/>
          </p:nvPr>
        </p:nvSpPr>
        <p:spPr/>
        <p:txBody>
          <a:bodyPr/>
          <a:lstStyle/>
          <a:p>
            <a:fld id="{1794281F-AD16-4E1F-807B-19F700FB864E}" type="slidenum">
              <a:rPr lang="en-GH" smtClean="0"/>
              <a:t>‹#›</a:t>
            </a:fld>
            <a:endParaRPr lang="en-GH"/>
          </a:p>
        </p:txBody>
      </p:sp>
    </p:spTree>
    <p:extLst>
      <p:ext uri="{BB962C8B-B14F-4D97-AF65-F5344CB8AC3E}">
        <p14:creationId xmlns:p14="http://schemas.microsoft.com/office/powerpoint/2010/main" val="623252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77FC5C-E1EB-473E-AC31-2B1709F9E42F}" type="datetimeFigureOut">
              <a:rPr lang="en-GH" smtClean="0"/>
              <a:t>22/02/2023</a:t>
            </a:fld>
            <a:endParaRPr lang="en-GH"/>
          </a:p>
        </p:txBody>
      </p:sp>
      <p:sp>
        <p:nvSpPr>
          <p:cNvPr id="5" name="Footer Placeholder 4"/>
          <p:cNvSpPr>
            <a:spLocks noGrp="1"/>
          </p:cNvSpPr>
          <p:nvPr>
            <p:ph type="ftr" sz="quarter" idx="11"/>
          </p:nvPr>
        </p:nvSpPr>
        <p:spPr/>
        <p:txBody>
          <a:bodyPr/>
          <a:lstStyle/>
          <a:p>
            <a:endParaRPr lang="en-GH"/>
          </a:p>
        </p:txBody>
      </p:sp>
      <p:sp>
        <p:nvSpPr>
          <p:cNvPr id="6" name="Slide Number Placeholder 5"/>
          <p:cNvSpPr>
            <a:spLocks noGrp="1"/>
          </p:cNvSpPr>
          <p:nvPr>
            <p:ph type="sldNum" sz="quarter" idx="12"/>
          </p:nvPr>
        </p:nvSpPr>
        <p:spPr/>
        <p:txBody>
          <a:bodyPr/>
          <a:lstStyle/>
          <a:p>
            <a:fld id="{1794281F-AD16-4E1F-807B-19F700FB864E}" type="slidenum">
              <a:rPr lang="en-GH" smtClean="0"/>
              <a:t>‹#›</a:t>
            </a:fld>
            <a:endParaRPr lang="en-GH"/>
          </a:p>
        </p:txBody>
      </p:sp>
    </p:spTree>
    <p:extLst>
      <p:ext uri="{BB962C8B-B14F-4D97-AF65-F5344CB8AC3E}">
        <p14:creationId xmlns:p14="http://schemas.microsoft.com/office/powerpoint/2010/main" val="1944242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77FC5C-E1EB-473E-AC31-2B1709F9E42F}" type="datetimeFigureOut">
              <a:rPr lang="en-GH" smtClean="0"/>
              <a:t>22/02/2023</a:t>
            </a:fld>
            <a:endParaRPr lang="en-GH"/>
          </a:p>
        </p:txBody>
      </p:sp>
      <p:sp>
        <p:nvSpPr>
          <p:cNvPr id="5" name="Footer Placeholder 4"/>
          <p:cNvSpPr>
            <a:spLocks noGrp="1"/>
          </p:cNvSpPr>
          <p:nvPr>
            <p:ph type="ftr" sz="quarter" idx="11"/>
          </p:nvPr>
        </p:nvSpPr>
        <p:spPr/>
        <p:txBody>
          <a:bodyPr/>
          <a:lstStyle/>
          <a:p>
            <a:endParaRPr lang="en-GH"/>
          </a:p>
        </p:txBody>
      </p:sp>
      <p:sp>
        <p:nvSpPr>
          <p:cNvPr id="6" name="Slide Number Placeholder 5"/>
          <p:cNvSpPr>
            <a:spLocks noGrp="1"/>
          </p:cNvSpPr>
          <p:nvPr>
            <p:ph type="sldNum" sz="quarter" idx="12"/>
          </p:nvPr>
        </p:nvSpPr>
        <p:spPr/>
        <p:txBody>
          <a:bodyPr/>
          <a:lstStyle/>
          <a:p>
            <a:fld id="{1794281F-AD16-4E1F-807B-19F700FB864E}" type="slidenum">
              <a:rPr lang="en-GH" smtClean="0"/>
              <a:t>‹#›</a:t>
            </a:fld>
            <a:endParaRPr lang="en-GH"/>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186028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77FC5C-E1EB-473E-AC31-2B1709F9E42F}" type="datetimeFigureOut">
              <a:rPr lang="en-GH" smtClean="0"/>
              <a:t>22/02/2023</a:t>
            </a:fld>
            <a:endParaRPr lang="en-GH"/>
          </a:p>
        </p:txBody>
      </p:sp>
      <p:sp>
        <p:nvSpPr>
          <p:cNvPr id="5" name="Footer Placeholder 4"/>
          <p:cNvSpPr>
            <a:spLocks noGrp="1"/>
          </p:cNvSpPr>
          <p:nvPr>
            <p:ph type="ftr" sz="quarter" idx="11"/>
          </p:nvPr>
        </p:nvSpPr>
        <p:spPr/>
        <p:txBody>
          <a:bodyPr/>
          <a:lstStyle/>
          <a:p>
            <a:endParaRPr lang="en-GH"/>
          </a:p>
        </p:txBody>
      </p:sp>
      <p:sp>
        <p:nvSpPr>
          <p:cNvPr id="6" name="Slide Number Placeholder 5"/>
          <p:cNvSpPr>
            <a:spLocks noGrp="1"/>
          </p:cNvSpPr>
          <p:nvPr>
            <p:ph type="sldNum" sz="quarter" idx="12"/>
          </p:nvPr>
        </p:nvSpPr>
        <p:spPr/>
        <p:txBody>
          <a:bodyPr/>
          <a:lstStyle/>
          <a:p>
            <a:fld id="{1794281F-AD16-4E1F-807B-19F700FB864E}" type="slidenum">
              <a:rPr lang="en-GH" smtClean="0"/>
              <a:t>‹#›</a:t>
            </a:fld>
            <a:endParaRPr lang="en-GH"/>
          </a:p>
        </p:txBody>
      </p:sp>
    </p:spTree>
    <p:extLst>
      <p:ext uri="{BB962C8B-B14F-4D97-AF65-F5344CB8AC3E}">
        <p14:creationId xmlns:p14="http://schemas.microsoft.com/office/powerpoint/2010/main" val="38805872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77FC5C-E1EB-473E-AC31-2B1709F9E42F}" type="datetimeFigureOut">
              <a:rPr lang="en-GH" smtClean="0"/>
              <a:t>22/02/2023</a:t>
            </a:fld>
            <a:endParaRPr lang="en-GH"/>
          </a:p>
        </p:txBody>
      </p:sp>
      <p:sp>
        <p:nvSpPr>
          <p:cNvPr id="5" name="Footer Placeholder 4"/>
          <p:cNvSpPr>
            <a:spLocks noGrp="1"/>
          </p:cNvSpPr>
          <p:nvPr>
            <p:ph type="ftr" sz="quarter" idx="11"/>
          </p:nvPr>
        </p:nvSpPr>
        <p:spPr/>
        <p:txBody>
          <a:bodyPr/>
          <a:lstStyle/>
          <a:p>
            <a:endParaRPr lang="en-GH"/>
          </a:p>
        </p:txBody>
      </p:sp>
      <p:sp>
        <p:nvSpPr>
          <p:cNvPr id="6" name="Slide Number Placeholder 5"/>
          <p:cNvSpPr>
            <a:spLocks noGrp="1"/>
          </p:cNvSpPr>
          <p:nvPr>
            <p:ph type="sldNum" sz="quarter" idx="12"/>
          </p:nvPr>
        </p:nvSpPr>
        <p:spPr/>
        <p:txBody>
          <a:bodyPr/>
          <a:lstStyle/>
          <a:p>
            <a:fld id="{1794281F-AD16-4E1F-807B-19F700FB864E}" type="slidenum">
              <a:rPr lang="en-GH" smtClean="0"/>
              <a:t>‹#›</a:t>
            </a:fld>
            <a:endParaRPr lang="en-GH"/>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474239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77FC5C-E1EB-473E-AC31-2B1709F9E42F}" type="datetimeFigureOut">
              <a:rPr lang="en-GH" smtClean="0"/>
              <a:t>22/02/2023</a:t>
            </a:fld>
            <a:endParaRPr lang="en-GH"/>
          </a:p>
        </p:txBody>
      </p:sp>
      <p:sp>
        <p:nvSpPr>
          <p:cNvPr id="5" name="Footer Placeholder 4"/>
          <p:cNvSpPr>
            <a:spLocks noGrp="1"/>
          </p:cNvSpPr>
          <p:nvPr>
            <p:ph type="ftr" sz="quarter" idx="11"/>
          </p:nvPr>
        </p:nvSpPr>
        <p:spPr/>
        <p:txBody>
          <a:bodyPr/>
          <a:lstStyle/>
          <a:p>
            <a:endParaRPr lang="en-GH"/>
          </a:p>
        </p:txBody>
      </p:sp>
      <p:sp>
        <p:nvSpPr>
          <p:cNvPr id="6" name="Slide Number Placeholder 5"/>
          <p:cNvSpPr>
            <a:spLocks noGrp="1"/>
          </p:cNvSpPr>
          <p:nvPr>
            <p:ph type="sldNum" sz="quarter" idx="12"/>
          </p:nvPr>
        </p:nvSpPr>
        <p:spPr/>
        <p:txBody>
          <a:bodyPr/>
          <a:lstStyle/>
          <a:p>
            <a:fld id="{1794281F-AD16-4E1F-807B-19F700FB864E}" type="slidenum">
              <a:rPr lang="en-GH" smtClean="0"/>
              <a:t>‹#›</a:t>
            </a:fld>
            <a:endParaRPr lang="en-GH"/>
          </a:p>
        </p:txBody>
      </p:sp>
    </p:spTree>
    <p:extLst>
      <p:ext uri="{BB962C8B-B14F-4D97-AF65-F5344CB8AC3E}">
        <p14:creationId xmlns:p14="http://schemas.microsoft.com/office/powerpoint/2010/main" val="19899594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77FC5C-E1EB-473E-AC31-2B1709F9E42F}" type="datetimeFigureOut">
              <a:rPr lang="en-GH" smtClean="0"/>
              <a:t>22/02/2023</a:t>
            </a:fld>
            <a:endParaRPr lang="en-GH"/>
          </a:p>
        </p:txBody>
      </p:sp>
      <p:sp>
        <p:nvSpPr>
          <p:cNvPr id="5" name="Footer Placeholder 4"/>
          <p:cNvSpPr>
            <a:spLocks noGrp="1"/>
          </p:cNvSpPr>
          <p:nvPr>
            <p:ph type="ftr" sz="quarter" idx="11"/>
          </p:nvPr>
        </p:nvSpPr>
        <p:spPr/>
        <p:txBody>
          <a:bodyPr/>
          <a:lstStyle/>
          <a:p>
            <a:endParaRPr lang="en-GH"/>
          </a:p>
        </p:txBody>
      </p:sp>
      <p:sp>
        <p:nvSpPr>
          <p:cNvPr id="6" name="Slide Number Placeholder 5"/>
          <p:cNvSpPr>
            <a:spLocks noGrp="1"/>
          </p:cNvSpPr>
          <p:nvPr>
            <p:ph type="sldNum" sz="quarter" idx="12"/>
          </p:nvPr>
        </p:nvSpPr>
        <p:spPr/>
        <p:txBody>
          <a:bodyPr/>
          <a:lstStyle/>
          <a:p>
            <a:fld id="{1794281F-AD16-4E1F-807B-19F700FB864E}" type="slidenum">
              <a:rPr lang="en-GH" smtClean="0"/>
              <a:t>‹#›</a:t>
            </a:fld>
            <a:endParaRPr lang="en-GH"/>
          </a:p>
        </p:txBody>
      </p:sp>
    </p:spTree>
    <p:extLst>
      <p:ext uri="{BB962C8B-B14F-4D97-AF65-F5344CB8AC3E}">
        <p14:creationId xmlns:p14="http://schemas.microsoft.com/office/powerpoint/2010/main" val="17919172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77FC5C-E1EB-473E-AC31-2B1709F9E42F}" type="datetimeFigureOut">
              <a:rPr lang="en-GH" smtClean="0"/>
              <a:t>22/02/2023</a:t>
            </a:fld>
            <a:endParaRPr lang="en-GH"/>
          </a:p>
        </p:txBody>
      </p:sp>
      <p:sp>
        <p:nvSpPr>
          <p:cNvPr id="5" name="Footer Placeholder 4"/>
          <p:cNvSpPr>
            <a:spLocks noGrp="1"/>
          </p:cNvSpPr>
          <p:nvPr>
            <p:ph type="ftr" sz="quarter" idx="11"/>
          </p:nvPr>
        </p:nvSpPr>
        <p:spPr/>
        <p:txBody>
          <a:bodyPr/>
          <a:lstStyle/>
          <a:p>
            <a:endParaRPr lang="en-GH"/>
          </a:p>
        </p:txBody>
      </p:sp>
      <p:sp>
        <p:nvSpPr>
          <p:cNvPr id="6" name="Slide Number Placeholder 5"/>
          <p:cNvSpPr>
            <a:spLocks noGrp="1"/>
          </p:cNvSpPr>
          <p:nvPr>
            <p:ph type="sldNum" sz="quarter" idx="12"/>
          </p:nvPr>
        </p:nvSpPr>
        <p:spPr/>
        <p:txBody>
          <a:bodyPr/>
          <a:lstStyle/>
          <a:p>
            <a:fld id="{1794281F-AD16-4E1F-807B-19F700FB864E}" type="slidenum">
              <a:rPr lang="en-GH" smtClean="0"/>
              <a:t>‹#›</a:t>
            </a:fld>
            <a:endParaRPr lang="en-GH"/>
          </a:p>
        </p:txBody>
      </p:sp>
    </p:spTree>
    <p:extLst>
      <p:ext uri="{BB962C8B-B14F-4D97-AF65-F5344CB8AC3E}">
        <p14:creationId xmlns:p14="http://schemas.microsoft.com/office/powerpoint/2010/main" val="3987950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77FC5C-E1EB-473E-AC31-2B1709F9E42F}" type="datetimeFigureOut">
              <a:rPr lang="en-GH" smtClean="0"/>
              <a:t>22/02/2023</a:t>
            </a:fld>
            <a:endParaRPr lang="en-GH"/>
          </a:p>
        </p:txBody>
      </p:sp>
      <p:sp>
        <p:nvSpPr>
          <p:cNvPr id="5" name="Footer Placeholder 4"/>
          <p:cNvSpPr>
            <a:spLocks noGrp="1"/>
          </p:cNvSpPr>
          <p:nvPr>
            <p:ph type="ftr" sz="quarter" idx="11"/>
          </p:nvPr>
        </p:nvSpPr>
        <p:spPr/>
        <p:txBody>
          <a:bodyPr/>
          <a:lstStyle/>
          <a:p>
            <a:endParaRPr lang="en-GH"/>
          </a:p>
        </p:txBody>
      </p:sp>
      <p:sp>
        <p:nvSpPr>
          <p:cNvPr id="6" name="Slide Number Placeholder 5"/>
          <p:cNvSpPr>
            <a:spLocks noGrp="1"/>
          </p:cNvSpPr>
          <p:nvPr>
            <p:ph type="sldNum" sz="quarter" idx="12"/>
          </p:nvPr>
        </p:nvSpPr>
        <p:spPr/>
        <p:txBody>
          <a:bodyPr/>
          <a:lstStyle/>
          <a:p>
            <a:fld id="{1794281F-AD16-4E1F-807B-19F700FB864E}" type="slidenum">
              <a:rPr lang="en-GH" smtClean="0"/>
              <a:t>‹#›</a:t>
            </a:fld>
            <a:endParaRPr lang="en-GH"/>
          </a:p>
        </p:txBody>
      </p:sp>
    </p:spTree>
    <p:extLst>
      <p:ext uri="{BB962C8B-B14F-4D97-AF65-F5344CB8AC3E}">
        <p14:creationId xmlns:p14="http://schemas.microsoft.com/office/powerpoint/2010/main" val="4183797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77FC5C-E1EB-473E-AC31-2B1709F9E42F}" type="datetimeFigureOut">
              <a:rPr lang="en-GH" smtClean="0"/>
              <a:t>22/02/2023</a:t>
            </a:fld>
            <a:endParaRPr lang="en-GH"/>
          </a:p>
        </p:txBody>
      </p:sp>
      <p:sp>
        <p:nvSpPr>
          <p:cNvPr id="5" name="Footer Placeholder 4"/>
          <p:cNvSpPr>
            <a:spLocks noGrp="1"/>
          </p:cNvSpPr>
          <p:nvPr>
            <p:ph type="ftr" sz="quarter" idx="11"/>
          </p:nvPr>
        </p:nvSpPr>
        <p:spPr/>
        <p:txBody>
          <a:bodyPr/>
          <a:lstStyle/>
          <a:p>
            <a:endParaRPr lang="en-GH"/>
          </a:p>
        </p:txBody>
      </p:sp>
      <p:sp>
        <p:nvSpPr>
          <p:cNvPr id="6" name="Slide Number Placeholder 5"/>
          <p:cNvSpPr>
            <a:spLocks noGrp="1"/>
          </p:cNvSpPr>
          <p:nvPr>
            <p:ph type="sldNum" sz="quarter" idx="12"/>
          </p:nvPr>
        </p:nvSpPr>
        <p:spPr/>
        <p:txBody>
          <a:bodyPr/>
          <a:lstStyle/>
          <a:p>
            <a:fld id="{1794281F-AD16-4E1F-807B-19F700FB864E}" type="slidenum">
              <a:rPr lang="en-GH" smtClean="0"/>
              <a:t>‹#›</a:t>
            </a:fld>
            <a:endParaRPr lang="en-GH"/>
          </a:p>
        </p:txBody>
      </p:sp>
    </p:spTree>
    <p:extLst>
      <p:ext uri="{BB962C8B-B14F-4D97-AF65-F5344CB8AC3E}">
        <p14:creationId xmlns:p14="http://schemas.microsoft.com/office/powerpoint/2010/main" val="283959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777FC5C-E1EB-473E-AC31-2B1709F9E42F}" type="datetimeFigureOut">
              <a:rPr lang="en-GH" smtClean="0"/>
              <a:t>22/02/2023</a:t>
            </a:fld>
            <a:endParaRPr lang="en-GH"/>
          </a:p>
        </p:txBody>
      </p:sp>
      <p:sp>
        <p:nvSpPr>
          <p:cNvPr id="6" name="Footer Placeholder 5"/>
          <p:cNvSpPr>
            <a:spLocks noGrp="1"/>
          </p:cNvSpPr>
          <p:nvPr>
            <p:ph type="ftr" sz="quarter" idx="11"/>
          </p:nvPr>
        </p:nvSpPr>
        <p:spPr/>
        <p:txBody>
          <a:bodyPr/>
          <a:lstStyle/>
          <a:p>
            <a:endParaRPr lang="en-GH"/>
          </a:p>
        </p:txBody>
      </p:sp>
      <p:sp>
        <p:nvSpPr>
          <p:cNvPr id="7" name="Slide Number Placeholder 6"/>
          <p:cNvSpPr>
            <a:spLocks noGrp="1"/>
          </p:cNvSpPr>
          <p:nvPr>
            <p:ph type="sldNum" sz="quarter" idx="12"/>
          </p:nvPr>
        </p:nvSpPr>
        <p:spPr/>
        <p:txBody>
          <a:bodyPr/>
          <a:lstStyle/>
          <a:p>
            <a:fld id="{1794281F-AD16-4E1F-807B-19F700FB864E}" type="slidenum">
              <a:rPr lang="en-GH" smtClean="0"/>
              <a:t>‹#›</a:t>
            </a:fld>
            <a:endParaRPr lang="en-GH"/>
          </a:p>
        </p:txBody>
      </p:sp>
    </p:spTree>
    <p:extLst>
      <p:ext uri="{BB962C8B-B14F-4D97-AF65-F5344CB8AC3E}">
        <p14:creationId xmlns:p14="http://schemas.microsoft.com/office/powerpoint/2010/main" val="1971419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77FC5C-E1EB-473E-AC31-2B1709F9E42F}" type="datetimeFigureOut">
              <a:rPr lang="en-GH" smtClean="0"/>
              <a:t>22/02/2023</a:t>
            </a:fld>
            <a:endParaRPr lang="en-GH"/>
          </a:p>
        </p:txBody>
      </p:sp>
      <p:sp>
        <p:nvSpPr>
          <p:cNvPr id="8" name="Footer Placeholder 7"/>
          <p:cNvSpPr>
            <a:spLocks noGrp="1"/>
          </p:cNvSpPr>
          <p:nvPr>
            <p:ph type="ftr" sz="quarter" idx="11"/>
          </p:nvPr>
        </p:nvSpPr>
        <p:spPr/>
        <p:txBody>
          <a:bodyPr/>
          <a:lstStyle/>
          <a:p>
            <a:endParaRPr lang="en-GH"/>
          </a:p>
        </p:txBody>
      </p:sp>
      <p:sp>
        <p:nvSpPr>
          <p:cNvPr id="9" name="Slide Number Placeholder 8"/>
          <p:cNvSpPr>
            <a:spLocks noGrp="1"/>
          </p:cNvSpPr>
          <p:nvPr>
            <p:ph type="sldNum" sz="quarter" idx="12"/>
          </p:nvPr>
        </p:nvSpPr>
        <p:spPr/>
        <p:txBody>
          <a:bodyPr/>
          <a:lstStyle/>
          <a:p>
            <a:fld id="{1794281F-AD16-4E1F-807B-19F700FB864E}" type="slidenum">
              <a:rPr lang="en-GH" smtClean="0"/>
              <a:t>‹#›</a:t>
            </a:fld>
            <a:endParaRPr lang="en-GH"/>
          </a:p>
        </p:txBody>
      </p:sp>
    </p:spTree>
    <p:extLst>
      <p:ext uri="{BB962C8B-B14F-4D97-AF65-F5344CB8AC3E}">
        <p14:creationId xmlns:p14="http://schemas.microsoft.com/office/powerpoint/2010/main" val="1870241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777FC5C-E1EB-473E-AC31-2B1709F9E42F}" type="datetimeFigureOut">
              <a:rPr lang="en-GH" smtClean="0"/>
              <a:t>22/02/2023</a:t>
            </a:fld>
            <a:endParaRPr lang="en-GH"/>
          </a:p>
        </p:txBody>
      </p:sp>
      <p:sp>
        <p:nvSpPr>
          <p:cNvPr id="4" name="Footer Placeholder 3"/>
          <p:cNvSpPr>
            <a:spLocks noGrp="1"/>
          </p:cNvSpPr>
          <p:nvPr>
            <p:ph type="ftr" sz="quarter" idx="11"/>
          </p:nvPr>
        </p:nvSpPr>
        <p:spPr/>
        <p:txBody>
          <a:bodyPr/>
          <a:lstStyle/>
          <a:p>
            <a:endParaRPr lang="en-GH"/>
          </a:p>
        </p:txBody>
      </p:sp>
      <p:sp>
        <p:nvSpPr>
          <p:cNvPr id="5" name="Slide Number Placeholder 4"/>
          <p:cNvSpPr>
            <a:spLocks noGrp="1"/>
          </p:cNvSpPr>
          <p:nvPr>
            <p:ph type="sldNum" sz="quarter" idx="12"/>
          </p:nvPr>
        </p:nvSpPr>
        <p:spPr/>
        <p:txBody>
          <a:bodyPr/>
          <a:lstStyle/>
          <a:p>
            <a:fld id="{1794281F-AD16-4E1F-807B-19F700FB864E}" type="slidenum">
              <a:rPr lang="en-GH" smtClean="0"/>
              <a:t>‹#›</a:t>
            </a:fld>
            <a:endParaRPr lang="en-GH"/>
          </a:p>
        </p:txBody>
      </p:sp>
    </p:spTree>
    <p:extLst>
      <p:ext uri="{BB962C8B-B14F-4D97-AF65-F5344CB8AC3E}">
        <p14:creationId xmlns:p14="http://schemas.microsoft.com/office/powerpoint/2010/main" val="2693755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77FC5C-E1EB-473E-AC31-2B1709F9E42F}" type="datetimeFigureOut">
              <a:rPr lang="en-GH" smtClean="0"/>
              <a:t>22/02/2023</a:t>
            </a:fld>
            <a:endParaRPr lang="en-GH"/>
          </a:p>
        </p:txBody>
      </p:sp>
      <p:sp>
        <p:nvSpPr>
          <p:cNvPr id="3" name="Footer Placeholder 2"/>
          <p:cNvSpPr>
            <a:spLocks noGrp="1"/>
          </p:cNvSpPr>
          <p:nvPr>
            <p:ph type="ftr" sz="quarter" idx="11"/>
          </p:nvPr>
        </p:nvSpPr>
        <p:spPr/>
        <p:txBody>
          <a:bodyPr/>
          <a:lstStyle/>
          <a:p>
            <a:endParaRPr lang="en-GH"/>
          </a:p>
        </p:txBody>
      </p:sp>
      <p:sp>
        <p:nvSpPr>
          <p:cNvPr id="4" name="Slide Number Placeholder 3"/>
          <p:cNvSpPr>
            <a:spLocks noGrp="1"/>
          </p:cNvSpPr>
          <p:nvPr>
            <p:ph type="sldNum" sz="quarter" idx="12"/>
          </p:nvPr>
        </p:nvSpPr>
        <p:spPr/>
        <p:txBody>
          <a:bodyPr/>
          <a:lstStyle/>
          <a:p>
            <a:fld id="{1794281F-AD16-4E1F-807B-19F700FB864E}" type="slidenum">
              <a:rPr lang="en-GH" smtClean="0"/>
              <a:t>‹#›</a:t>
            </a:fld>
            <a:endParaRPr lang="en-GH"/>
          </a:p>
        </p:txBody>
      </p:sp>
    </p:spTree>
    <p:extLst>
      <p:ext uri="{BB962C8B-B14F-4D97-AF65-F5344CB8AC3E}">
        <p14:creationId xmlns:p14="http://schemas.microsoft.com/office/powerpoint/2010/main" val="2970714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77FC5C-E1EB-473E-AC31-2B1709F9E42F}" type="datetimeFigureOut">
              <a:rPr lang="en-GH" smtClean="0"/>
              <a:t>22/02/2023</a:t>
            </a:fld>
            <a:endParaRPr lang="en-GH"/>
          </a:p>
        </p:txBody>
      </p:sp>
      <p:sp>
        <p:nvSpPr>
          <p:cNvPr id="6" name="Footer Placeholder 5"/>
          <p:cNvSpPr>
            <a:spLocks noGrp="1"/>
          </p:cNvSpPr>
          <p:nvPr>
            <p:ph type="ftr" sz="quarter" idx="11"/>
          </p:nvPr>
        </p:nvSpPr>
        <p:spPr/>
        <p:txBody>
          <a:bodyPr/>
          <a:lstStyle/>
          <a:p>
            <a:endParaRPr lang="en-GH"/>
          </a:p>
        </p:txBody>
      </p:sp>
      <p:sp>
        <p:nvSpPr>
          <p:cNvPr id="7" name="Slide Number Placeholder 6"/>
          <p:cNvSpPr>
            <a:spLocks noGrp="1"/>
          </p:cNvSpPr>
          <p:nvPr>
            <p:ph type="sldNum" sz="quarter" idx="12"/>
          </p:nvPr>
        </p:nvSpPr>
        <p:spPr/>
        <p:txBody>
          <a:bodyPr/>
          <a:lstStyle/>
          <a:p>
            <a:fld id="{1794281F-AD16-4E1F-807B-19F700FB864E}" type="slidenum">
              <a:rPr lang="en-GH" smtClean="0"/>
              <a:t>‹#›</a:t>
            </a:fld>
            <a:endParaRPr lang="en-GH"/>
          </a:p>
        </p:txBody>
      </p:sp>
    </p:spTree>
    <p:extLst>
      <p:ext uri="{BB962C8B-B14F-4D97-AF65-F5344CB8AC3E}">
        <p14:creationId xmlns:p14="http://schemas.microsoft.com/office/powerpoint/2010/main" val="3880199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77FC5C-E1EB-473E-AC31-2B1709F9E42F}" type="datetimeFigureOut">
              <a:rPr lang="en-GH" smtClean="0"/>
              <a:t>22/02/2023</a:t>
            </a:fld>
            <a:endParaRPr lang="en-GH"/>
          </a:p>
        </p:txBody>
      </p:sp>
      <p:sp>
        <p:nvSpPr>
          <p:cNvPr id="6" name="Footer Placeholder 5"/>
          <p:cNvSpPr>
            <a:spLocks noGrp="1"/>
          </p:cNvSpPr>
          <p:nvPr>
            <p:ph type="ftr" sz="quarter" idx="11"/>
          </p:nvPr>
        </p:nvSpPr>
        <p:spPr/>
        <p:txBody>
          <a:bodyPr/>
          <a:lstStyle/>
          <a:p>
            <a:endParaRPr lang="en-GH"/>
          </a:p>
        </p:txBody>
      </p:sp>
      <p:sp>
        <p:nvSpPr>
          <p:cNvPr id="7" name="Slide Number Placeholder 6"/>
          <p:cNvSpPr>
            <a:spLocks noGrp="1"/>
          </p:cNvSpPr>
          <p:nvPr>
            <p:ph type="sldNum" sz="quarter" idx="12"/>
          </p:nvPr>
        </p:nvSpPr>
        <p:spPr/>
        <p:txBody>
          <a:bodyPr/>
          <a:lstStyle/>
          <a:p>
            <a:fld id="{1794281F-AD16-4E1F-807B-19F700FB864E}" type="slidenum">
              <a:rPr lang="en-GH" smtClean="0"/>
              <a:t>‹#›</a:t>
            </a:fld>
            <a:endParaRPr lang="en-GH"/>
          </a:p>
        </p:txBody>
      </p:sp>
    </p:spTree>
    <p:extLst>
      <p:ext uri="{BB962C8B-B14F-4D97-AF65-F5344CB8AC3E}">
        <p14:creationId xmlns:p14="http://schemas.microsoft.com/office/powerpoint/2010/main" val="3703935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777FC5C-E1EB-473E-AC31-2B1709F9E42F}" type="datetimeFigureOut">
              <a:rPr lang="en-GH" smtClean="0"/>
              <a:t>22/02/2023</a:t>
            </a:fld>
            <a:endParaRPr lang="en-GH"/>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H"/>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794281F-AD16-4E1F-807B-19F700FB864E}" type="slidenum">
              <a:rPr lang="en-GH" smtClean="0"/>
              <a:t>‹#›</a:t>
            </a:fld>
            <a:endParaRPr lang="en-GH"/>
          </a:p>
        </p:txBody>
      </p:sp>
    </p:spTree>
    <p:extLst>
      <p:ext uri="{BB962C8B-B14F-4D97-AF65-F5344CB8AC3E}">
        <p14:creationId xmlns:p14="http://schemas.microsoft.com/office/powerpoint/2010/main" val="19130013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C9E37-066A-026A-E1B6-6E8E0BFDE837}"/>
              </a:ext>
            </a:extLst>
          </p:cNvPr>
          <p:cNvSpPr>
            <a:spLocks noGrp="1"/>
          </p:cNvSpPr>
          <p:nvPr>
            <p:ph type="title"/>
          </p:nvPr>
        </p:nvSpPr>
        <p:spPr/>
        <p:txBody>
          <a:bodyPr/>
          <a:lstStyle/>
          <a:p>
            <a:pPr algn="ctr"/>
            <a:r>
              <a:rPr lang="en-GB" b="1" dirty="0">
                <a:solidFill>
                  <a:srgbClr val="FF0000"/>
                </a:solidFill>
              </a:rPr>
              <a:t>TECHNIQUE FOR ANSWERING TRUE -- FALSE QUESTIONS</a:t>
            </a:r>
            <a:endParaRPr lang="en-GH" b="1" dirty="0">
              <a:solidFill>
                <a:srgbClr val="FF0000"/>
              </a:solidFill>
            </a:endParaRPr>
          </a:p>
        </p:txBody>
      </p:sp>
      <p:sp>
        <p:nvSpPr>
          <p:cNvPr id="3" name="Content Placeholder 2">
            <a:extLst>
              <a:ext uri="{FF2B5EF4-FFF2-40B4-BE49-F238E27FC236}">
                <a16:creationId xmlns:a16="http://schemas.microsoft.com/office/drawing/2014/main" id="{C6A1C894-DC38-9D46-E7AD-AB77BC3197A9}"/>
              </a:ext>
            </a:extLst>
          </p:cNvPr>
          <p:cNvSpPr>
            <a:spLocks noGrp="1"/>
          </p:cNvSpPr>
          <p:nvPr>
            <p:ph idx="1"/>
          </p:nvPr>
        </p:nvSpPr>
        <p:spPr>
          <a:xfrm>
            <a:off x="677333" y="2160589"/>
            <a:ext cx="10170776" cy="3880773"/>
          </a:xfrm>
        </p:spPr>
        <p:txBody>
          <a:bodyPr>
            <a:normAutofit fontScale="25000" lnSpcReduction="20000"/>
          </a:bodyPr>
          <a:lstStyle/>
          <a:p>
            <a:pPr algn="ctr"/>
            <a:r>
              <a:rPr lang="en-GB" sz="12300" dirty="0">
                <a:solidFill>
                  <a:srgbClr val="0070C0"/>
                </a:solidFill>
              </a:rPr>
              <a:t>PRINCIPLE 1</a:t>
            </a:r>
          </a:p>
          <a:p>
            <a:pPr marL="0" indent="0">
              <a:buNone/>
            </a:pPr>
            <a:r>
              <a:rPr lang="en-GB" sz="14400" dirty="0">
                <a:solidFill>
                  <a:srgbClr val="7030A0"/>
                </a:solidFill>
              </a:rPr>
              <a:t>For a statement to be true, each part must be true. One detail can make an entire statement false. </a:t>
            </a:r>
          </a:p>
          <a:p>
            <a:pPr marL="0" indent="0">
              <a:buNone/>
            </a:pPr>
            <a:r>
              <a:rPr lang="en-GB" sz="14400" dirty="0">
                <a:solidFill>
                  <a:srgbClr val="7030A0"/>
                </a:solidFill>
              </a:rPr>
              <a:t>At first glance, a sentence may appear to be true because it contains facts and statements that are true.  </a:t>
            </a:r>
          </a:p>
          <a:p>
            <a:pPr marL="0" indent="0">
              <a:buNone/>
            </a:pPr>
            <a:r>
              <a:rPr lang="en-GB" sz="14400" dirty="0">
                <a:solidFill>
                  <a:srgbClr val="7030A0"/>
                </a:solidFill>
              </a:rPr>
              <a:t>How ever, if just one part of the sentence is false, then the entire sentence is false.</a:t>
            </a:r>
            <a:endParaRPr lang="en-GH" sz="14400" dirty="0">
              <a:solidFill>
                <a:srgbClr val="7030A0"/>
              </a:solidFill>
            </a:endParaRPr>
          </a:p>
        </p:txBody>
      </p:sp>
    </p:spTree>
    <p:extLst>
      <p:ext uri="{BB962C8B-B14F-4D97-AF65-F5344CB8AC3E}">
        <p14:creationId xmlns:p14="http://schemas.microsoft.com/office/powerpoint/2010/main" val="5314921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4C73A-55E3-8277-AF65-76B06E15F46B}"/>
              </a:ext>
            </a:extLst>
          </p:cNvPr>
          <p:cNvSpPr>
            <a:spLocks noGrp="1"/>
          </p:cNvSpPr>
          <p:nvPr>
            <p:ph type="title"/>
          </p:nvPr>
        </p:nvSpPr>
        <p:spPr/>
        <p:txBody>
          <a:bodyPr/>
          <a:lstStyle/>
          <a:p>
            <a:pPr algn="ctr"/>
            <a:r>
              <a:rPr lang="en-GB" dirty="0">
                <a:solidFill>
                  <a:srgbClr val="00B0F0"/>
                </a:solidFill>
              </a:rPr>
              <a:t>PRINCIPLE 8</a:t>
            </a:r>
            <a:endParaRPr lang="en-GH" dirty="0">
              <a:solidFill>
                <a:srgbClr val="00B0F0"/>
              </a:solidFill>
            </a:endParaRPr>
          </a:p>
        </p:txBody>
      </p:sp>
      <p:sp>
        <p:nvSpPr>
          <p:cNvPr id="3" name="Content Placeholder 2">
            <a:extLst>
              <a:ext uri="{FF2B5EF4-FFF2-40B4-BE49-F238E27FC236}">
                <a16:creationId xmlns:a16="http://schemas.microsoft.com/office/drawing/2014/main" id="{3C48D458-3397-8E5A-FACC-10FA595E8794}"/>
              </a:ext>
            </a:extLst>
          </p:cNvPr>
          <p:cNvSpPr>
            <a:spLocks noGrp="1"/>
          </p:cNvSpPr>
          <p:nvPr>
            <p:ph idx="1"/>
          </p:nvPr>
        </p:nvSpPr>
        <p:spPr>
          <a:xfrm>
            <a:off x="788170" y="1270000"/>
            <a:ext cx="9990665" cy="3880773"/>
          </a:xfrm>
        </p:spPr>
        <p:txBody>
          <a:bodyPr>
            <a:noAutofit/>
          </a:bodyPr>
          <a:lstStyle/>
          <a:p>
            <a:pPr marL="0" indent="0">
              <a:buNone/>
            </a:pPr>
            <a:r>
              <a:rPr lang="en-GB" sz="3600" dirty="0">
                <a:solidFill>
                  <a:srgbClr val="7030A0"/>
                </a:solidFill>
              </a:rPr>
              <a:t>Make educated guess. If it will not negatively impact your score, and you are unsure of the answer, make an educated guess.         You have a 1 in 2 chance of being right. However, truth be told, </a:t>
            </a:r>
            <a:r>
              <a:rPr lang="en-GB" sz="3600" b="1" dirty="0">
                <a:solidFill>
                  <a:srgbClr val="7030A0"/>
                </a:solidFill>
              </a:rPr>
              <a:t>often True/false tests </a:t>
            </a:r>
            <a:r>
              <a:rPr lang="en-GB" sz="3600" dirty="0">
                <a:solidFill>
                  <a:srgbClr val="7030A0"/>
                </a:solidFill>
              </a:rPr>
              <a:t>contain more true answers than false answers. So if you are completely unsure, guess true. Wish all of you good luck in your exams Thursday and Friday.</a:t>
            </a:r>
            <a:endParaRPr lang="en-GH" sz="3600" dirty="0">
              <a:solidFill>
                <a:srgbClr val="7030A0"/>
              </a:solidFill>
            </a:endParaRPr>
          </a:p>
        </p:txBody>
      </p:sp>
    </p:spTree>
    <p:extLst>
      <p:ext uri="{BB962C8B-B14F-4D97-AF65-F5344CB8AC3E}">
        <p14:creationId xmlns:p14="http://schemas.microsoft.com/office/powerpoint/2010/main" val="2773109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60881-9A30-E184-17C9-107A778E6CF5}"/>
              </a:ext>
            </a:extLst>
          </p:cNvPr>
          <p:cNvSpPr>
            <a:spLocks noGrp="1"/>
          </p:cNvSpPr>
          <p:nvPr>
            <p:ph type="title"/>
          </p:nvPr>
        </p:nvSpPr>
        <p:spPr/>
        <p:txBody>
          <a:bodyPr/>
          <a:lstStyle/>
          <a:p>
            <a:pPr algn="ctr"/>
            <a:r>
              <a:rPr lang="en-GB" b="1" dirty="0">
                <a:solidFill>
                  <a:srgbClr val="00B0F0"/>
                </a:solidFill>
              </a:rPr>
              <a:t>EDUCATION ACTS, POLICIES AND REFORMS SINCE 1961 </a:t>
            </a:r>
            <a:endParaRPr lang="en-GH" b="1" dirty="0">
              <a:solidFill>
                <a:srgbClr val="00B0F0"/>
              </a:solidFill>
            </a:endParaRPr>
          </a:p>
        </p:txBody>
      </p:sp>
      <p:sp>
        <p:nvSpPr>
          <p:cNvPr id="3" name="Content Placeholder 2">
            <a:extLst>
              <a:ext uri="{FF2B5EF4-FFF2-40B4-BE49-F238E27FC236}">
                <a16:creationId xmlns:a16="http://schemas.microsoft.com/office/drawing/2014/main" id="{D16B629E-DFD8-1227-9033-6CC3ACB12999}"/>
              </a:ext>
            </a:extLst>
          </p:cNvPr>
          <p:cNvSpPr>
            <a:spLocks noGrp="1"/>
          </p:cNvSpPr>
          <p:nvPr>
            <p:ph idx="1"/>
          </p:nvPr>
        </p:nvSpPr>
        <p:spPr>
          <a:xfrm>
            <a:off x="677334" y="1930400"/>
            <a:ext cx="10461721" cy="4082473"/>
          </a:xfrm>
        </p:spPr>
        <p:txBody>
          <a:bodyPr>
            <a:noAutofit/>
          </a:bodyPr>
          <a:lstStyle/>
          <a:p>
            <a:r>
              <a:rPr lang="en-GB" sz="3600" b="1" dirty="0">
                <a:solidFill>
                  <a:srgbClr val="7030A0"/>
                </a:solidFill>
              </a:rPr>
              <a:t>1.The Accelerated Development Plans (ADP) for Education of 1951 and 1961 - The ADP, launched in 1951</a:t>
            </a:r>
            <a:r>
              <a:rPr lang="en-GB" sz="3600" b="1" dirty="0">
                <a:solidFill>
                  <a:srgbClr val="92D050"/>
                </a:solidFill>
              </a:rPr>
              <a:t>, </a:t>
            </a:r>
            <a:r>
              <a:rPr lang="en-GB" sz="3600" dirty="0">
                <a:solidFill>
                  <a:srgbClr val="7030A0"/>
                </a:solidFill>
              </a:rPr>
              <a:t>gained legal backing through the introduction of the 1961 Education Act, which sought to provide free, universal and compulsory basic education (of 6 years duration) for all children from 6 years of age.  </a:t>
            </a:r>
            <a:endParaRPr lang="en-GH" sz="3600" dirty="0">
              <a:solidFill>
                <a:srgbClr val="7030A0"/>
              </a:solidFill>
            </a:endParaRPr>
          </a:p>
        </p:txBody>
      </p:sp>
    </p:spTree>
    <p:extLst>
      <p:ext uri="{BB962C8B-B14F-4D97-AF65-F5344CB8AC3E}">
        <p14:creationId xmlns:p14="http://schemas.microsoft.com/office/powerpoint/2010/main" val="2715696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E34ADF0-0F9F-88CD-89DE-BE5540506BD3}"/>
              </a:ext>
            </a:extLst>
          </p:cNvPr>
          <p:cNvSpPr txBox="1"/>
          <p:nvPr/>
        </p:nvSpPr>
        <p:spPr>
          <a:xfrm>
            <a:off x="609598" y="951911"/>
            <a:ext cx="10404763" cy="5632311"/>
          </a:xfrm>
          <a:prstGeom prst="rect">
            <a:avLst/>
          </a:prstGeom>
          <a:noFill/>
        </p:spPr>
        <p:txBody>
          <a:bodyPr wrap="square">
            <a:spAutoFit/>
          </a:bodyPr>
          <a:lstStyle/>
          <a:p>
            <a:r>
              <a:rPr lang="en-GB" sz="3600" dirty="0">
                <a:solidFill>
                  <a:srgbClr val="00B0F0"/>
                </a:solidFill>
              </a:rPr>
              <a:t>CONTINUES</a:t>
            </a:r>
          </a:p>
          <a:p>
            <a:endParaRPr lang="en-GB" sz="3600" dirty="0">
              <a:solidFill>
                <a:srgbClr val="92D050"/>
              </a:solidFill>
            </a:endParaRPr>
          </a:p>
          <a:p>
            <a:r>
              <a:rPr lang="en-GB" sz="3600" b="1" dirty="0">
                <a:solidFill>
                  <a:srgbClr val="7030A0"/>
                </a:solidFill>
              </a:rPr>
              <a:t>2. Act 87 of 1961 </a:t>
            </a:r>
            <a:r>
              <a:rPr lang="en-GB" sz="3600" dirty="0">
                <a:solidFill>
                  <a:srgbClr val="7030A0"/>
                </a:solidFill>
              </a:rPr>
              <a:t>- The Education Act of 1961 established the policy of free and compulsory primary and basic education for all school age children. </a:t>
            </a:r>
          </a:p>
          <a:p>
            <a:r>
              <a:rPr lang="en-GB" sz="3600" b="1" dirty="0">
                <a:solidFill>
                  <a:srgbClr val="7030A0"/>
                </a:solidFill>
              </a:rPr>
              <a:t>3. 1987 Education Reform </a:t>
            </a:r>
            <a:r>
              <a:rPr lang="en-GB" sz="3600" dirty="0">
                <a:solidFill>
                  <a:srgbClr val="7030A0"/>
                </a:solidFill>
              </a:rPr>
              <a:t>- Established by a 1951 Ordinance, the Examination Council conducts all public examinations for the former British West African countries and Liberia. </a:t>
            </a:r>
            <a:endParaRPr lang="en-GH" sz="3600" dirty="0">
              <a:solidFill>
                <a:srgbClr val="7030A0"/>
              </a:solidFill>
            </a:endParaRPr>
          </a:p>
        </p:txBody>
      </p:sp>
      <p:sp>
        <p:nvSpPr>
          <p:cNvPr id="4" name="Arrow: Down 3">
            <a:extLst>
              <a:ext uri="{FF2B5EF4-FFF2-40B4-BE49-F238E27FC236}">
                <a16:creationId xmlns:a16="http://schemas.microsoft.com/office/drawing/2014/main" id="{BC458C9C-8F08-B4D3-83C0-0F61B2819C30}"/>
              </a:ext>
            </a:extLst>
          </p:cNvPr>
          <p:cNvSpPr/>
          <p:nvPr/>
        </p:nvSpPr>
        <p:spPr>
          <a:xfrm>
            <a:off x="3186545" y="1094509"/>
            <a:ext cx="304800" cy="568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H"/>
          </a:p>
        </p:txBody>
      </p:sp>
    </p:spTree>
    <p:extLst>
      <p:ext uri="{BB962C8B-B14F-4D97-AF65-F5344CB8AC3E}">
        <p14:creationId xmlns:p14="http://schemas.microsoft.com/office/powerpoint/2010/main" val="2250872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7D16BA-CB32-4996-1825-564BA01228B2}"/>
              </a:ext>
            </a:extLst>
          </p:cNvPr>
          <p:cNvSpPr txBox="1"/>
          <p:nvPr/>
        </p:nvSpPr>
        <p:spPr>
          <a:xfrm>
            <a:off x="845127" y="1034764"/>
            <a:ext cx="9892146" cy="5078313"/>
          </a:xfrm>
          <a:prstGeom prst="rect">
            <a:avLst/>
          </a:prstGeom>
          <a:noFill/>
        </p:spPr>
        <p:txBody>
          <a:bodyPr wrap="square">
            <a:spAutoFit/>
          </a:bodyPr>
          <a:lstStyle/>
          <a:p>
            <a:r>
              <a:rPr lang="en-GB" sz="3600" dirty="0">
                <a:solidFill>
                  <a:srgbClr val="00B0F0"/>
                </a:solidFill>
              </a:rPr>
              <a:t>CONTINUES</a:t>
            </a:r>
          </a:p>
          <a:p>
            <a:endParaRPr lang="en-GB" sz="3600" dirty="0">
              <a:solidFill>
                <a:srgbClr val="92D050"/>
              </a:solidFill>
            </a:endParaRPr>
          </a:p>
          <a:p>
            <a:r>
              <a:rPr lang="en-GB" sz="3600" b="1" dirty="0">
                <a:solidFill>
                  <a:srgbClr val="7030A0"/>
                </a:solidFill>
              </a:rPr>
              <a:t>The 1987 education reforms </a:t>
            </a:r>
            <a:r>
              <a:rPr lang="en-GB" sz="3600" dirty="0">
                <a:solidFill>
                  <a:srgbClr val="7030A0"/>
                </a:solidFill>
              </a:rPr>
              <a:t>abolished the middle schools (four years), replaced it with three years junior secondary, and reduced senior secondary from seven to four years. Primary and junior secondary combined to become basic education. The reforms also included comprehensive curriculum reforms</a:t>
            </a:r>
            <a:r>
              <a:rPr lang="en-GB" sz="1800" dirty="0">
                <a:solidFill>
                  <a:srgbClr val="7030A0"/>
                </a:solidFill>
              </a:rPr>
              <a:t>. </a:t>
            </a:r>
            <a:endParaRPr lang="en-GH" dirty="0">
              <a:solidFill>
                <a:srgbClr val="7030A0"/>
              </a:solidFill>
            </a:endParaRPr>
          </a:p>
        </p:txBody>
      </p:sp>
      <p:sp>
        <p:nvSpPr>
          <p:cNvPr id="4" name="Arrow: Down 3">
            <a:extLst>
              <a:ext uri="{FF2B5EF4-FFF2-40B4-BE49-F238E27FC236}">
                <a16:creationId xmlns:a16="http://schemas.microsoft.com/office/drawing/2014/main" id="{CFBCEED6-0C72-37DB-6481-53BB4C307885}"/>
              </a:ext>
            </a:extLst>
          </p:cNvPr>
          <p:cNvSpPr/>
          <p:nvPr/>
        </p:nvSpPr>
        <p:spPr>
          <a:xfrm>
            <a:off x="3519055" y="1136073"/>
            <a:ext cx="263236" cy="47105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H"/>
          </a:p>
        </p:txBody>
      </p:sp>
    </p:spTree>
    <p:extLst>
      <p:ext uri="{BB962C8B-B14F-4D97-AF65-F5344CB8AC3E}">
        <p14:creationId xmlns:p14="http://schemas.microsoft.com/office/powerpoint/2010/main" val="2342100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989CE-BAC7-0027-0E3E-768B7F2457CD}"/>
              </a:ext>
            </a:extLst>
          </p:cNvPr>
          <p:cNvSpPr>
            <a:spLocks noGrp="1"/>
          </p:cNvSpPr>
          <p:nvPr>
            <p:ph type="title"/>
          </p:nvPr>
        </p:nvSpPr>
        <p:spPr/>
        <p:txBody>
          <a:bodyPr/>
          <a:lstStyle/>
          <a:p>
            <a:pPr algn="ctr"/>
            <a:r>
              <a:rPr lang="en-GB" b="1" dirty="0">
                <a:solidFill>
                  <a:srgbClr val="00B0F0"/>
                </a:solidFill>
              </a:rPr>
              <a:t>EDUCATION ACTS, POLICIES AND REFORMS SINCE 1961 </a:t>
            </a:r>
            <a:endParaRPr lang="en-GH" b="1" dirty="0">
              <a:solidFill>
                <a:srgbClr val="00B0F0"/>
              </a:solidFill>
            </a:endParaRPr>
          </a:p>
        </p:txBody>
      </p:sp>
      <p:sp>
        <p:nvSpPr>
          <p:cNvPr id="3" name="Content Placeholder 2">
            <a:extLst>
              <a:ext uri="{FF2B5EF4-FFF2-40B4-BE49-F238E27FC236}">
                <a16:creationId xmlns:a16="http://schemas.microsoft.com/office/drawing/2014/main" id="{8261A36F-4F41-6A25-4833-CF4BB3B5E4D0}"/>
              </a:ext>
            </a:extLst>
          </p:cNvPr>
          <p:cNvSpPr>
            <a:spLocks noGrp="1"/>
          </p:cNvSpPr>
          <p:nvPr>
            <p:ph idx="1"/>
          </p:nvPr>
        </p:nvSpPr>
        <p:spPr>
          <a:xfrm>
            <a:off x="677333" y="1787237"/>
            <a:ext cx="10420157" cy="4613564"/>
          </a:xfrm>
        </p:spPr>
        <p:txBody>
          <a:bodyPr>
            <a:noAutofit/>
          </a:bodyPr>
          <a:lstStyle/>
          <a:p>
            <a:r>
              <a:rPr lang="en-GB" sz="3200" b="1" dirty="0">
                <a:solidFill>
                  <a:srgbClr val="7030A0"/>
                </a:solidFill>
              </a:rPr>
              <a:t>4. The </a:t>
            </a:r>
            <a:r>
              <a:rPr lang="en-GB" sz="3200" b="1" dirty="0" err="1">
                <a:solidFill>
                  <a:srgbClr val="7030A0"/>
                </a:solidFill>
              </a:rPr>
              <a:t>Dzobo</a:t>
            </a:r>
            <a:r>
              <a:rPr lang="en-GB" sz="3200" b="1" dirty="0">
                <a:solidFill>
                  <a:srgbClr val="7030A0"/>
                </a:solidFill>
              </a:rPr>
              <a:t> Committee of 1973 and The New Structure and Content of Education of 1974 </a:t>
            </a:r>
            <a:r>
              <a:rPr lang="en-GB" sz="3200" dirty="0">
                <a:solidFill>
                  <a:srgbClr val="7030A0"/>
                </a:solidFill>
              </a:rPr>
              <a:t>- Prior to 1972 the education system had been criticized as being elitist in character built, as it was, on a selective system similar to the British grammar schools. In 1973 the in-coming military government carried out a review of the educational system, and formed the so-called </a:t>
            </a:r>
            <a:r>
              <a:rPr lang="en-GB" sz="3200" dirty="0" err="1">
                <a:solidFill>
                  <a:srgbClr val="7030A0"/>
                </a:solidFill>
              </a:rPr>
              <a:t>Dzobo</a:t>
            </a:r>
            <a:r>
              <a:rPr lang="en-GB" sz="3200" dirty="0">
                <a:solidFill>
                  <a:srgbClr val="7030A0"/>
                </a:solidFill>
              </a:rPr>
              <a:t> Committee to recommend appropriate measures to improve the situation </a:t>
            </a:r>
            <a:r>
              <a:rPr lang="en-GB" sz="3200" b="1" dirty="0">
                <a:solidFill>
                  <a:srgbClr val="7030A0"/>
                </a:solidFill>
              </a:rPr>
              <a:t>(</a:t>
            </a:r>
            <a:r>
              <a:rPr lang="en-GB" sz="3200" b="1" dirty="0" err="1">
                <a:solidFill>
                  <a:srgbClr val="7030A0"/>
                </a:solidFill>
              </a:rPr>
              <a:t>Dzobo</a:t>
            </a:r>
            <a:r>
              <a:rPr lang="en-GB" sz="3200" b="1" dirty="0">
                <a:solidFill>
                  <a:srgbClr val="7030A0"/>
                </a:solidFill>
              </a:rPr>
              <a:t>, 1974). </a:t>
            </a:r>
            <a:endParaRPr lang="en-GH" sz="3200" b="1" dirty="0">
              <a:solidFill>
                <a:srgbClr val="7030A0"/>
              </a:solidFill>
            </a:endParaRPr>
          </a:p>
        </p:txBody>
      </p:sp>
    </p:spTree>
    <p:extLst>
      <p:ext uri="{BB962C8B-B14F-4D97-AF65-F5344CB8AC3E}">
        <p14:creationId xmlns:p14="http://schemas.microsoft.com/office/powerpoint/2010/main" val="3679605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955C3B-E993-FA06-9B1A-2B50533FB89C}"/>
              </a:ext>
            </a:extLst>
          </p:cNvPr>
          <p:cNvSpPr txBox="1"/>
          <p:nvPr/>
        </p:nvSpPr>
        <p:spPr>
          <a:xfrm>
            <a:off x="886691" y="1163782"/>
            <a:ext cx="9961417" cy="4524315"/>
          </a:xfrm>
          <a:prstGeom prst="rect">
            <a:avLst/>
          </a:prstGeom>
          <a:noFill/>
        </p:spPr>
        <p:txBody>
          <a:bodyPr wrap="square">
            <a:spAutoFit/>
          </a:bodyPr>
          <a:lstStyle/>
          <a:p>
            <a:r>
              <a:rPr lang="en-GB" sz="3600" dirty="0">
                <a:solidFill>
                  <a:srgbClr val="7030A0"/>
                </a:solidFill>
              </a:rPr>
              <a:t>This led, in 1974, to the government putting into operation the first major, </a:t>
            </a:r>
            <a:r>
              <a:rPr lang="en-GB" sz="3600" dirty="0" err="1">
                <a:solidFill>
                  <a:srgbClr val="7030A0"/>
                </a:solidFill>
              </a:rPr>
              <a:t>postIndependence</a:t>
            </a:r>
            <a:r>
              <a:rPr lang="en-GB" sz="3600" dirty="0">
                <a:solidFill>
                  <a:srgbClr val="7030A0"/>
                </a:solidFill>
              </a:rPr>
              <a:t>, reform in pre-university education. This reform is generally referred to as ‘</a:t>
            </a:r>
            <a:r>
              <a:rPr lang="en-GB" sz="3600" b="1" dirty="0">
                <a:solidFill>
                  <a:srgbClr val="7030A0"/>
                </a:solidFill>
              </a:rPr>
              <a:t>The New Structure and Content of Education’ (NSCE) </a:t>
            </a:r>
            <a:r>
              <a:rPr lang="en-GB" sz="3600" dirty="0">
                <a:solidFill>
                  <a:srgbClr val="7030A0"/>
                </a:solidFill>
              </a:rPr>
              <a:t>and reduced the length of pre-tertiary education from 17 years to 13 years.</a:t>
            </a:r>
            <a:endParaRPr lang="en-GH" sz="3600" dirty="0">
              <a:solidFill>
                <a:srgbClr val="7030A0"/>
              </a:solidFill>
            </a:endParaRPr>
          </a:p>
        </p:txBody>
      </p:sp>
    </p:spTree>
    <p:extLst>
      <p:ext uri="{BB962C8B-B14F-4D97-AF65-F5344CB8AC3E}">
        <p14:creationId xmlns:p14="http://schemas.microsoft.com/office/powerpoint/2010/main" val="19239597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50A14-F388-A988-F53B-B40BAF98962B}"/>
              </a:ext>
            </a:extLst>
          </p:cNvPr>
          <p:cNvSpPr>
            <a:spLocks noGrp="1"/>
          </p:cNvSpPr>
          <p:nvPr>
            <p:ph type="title"/>
          </p:nvPr>
        </p:nvSpPr>
        <p:spPr/>
        <p:txBody>
          <a:bodyPr>
            <a:normAutofit fontScale="90000"/>
          </a:bodyPr>
          <a:lstStyle/>
          <a:p>
            <a:pPr algn="ctr"/>
            <a:r>
              <a:rPr lang="en-GB" b="1" dirty="0">
                <a:solidFill>
                  <a:srgbClr val="00B0F0"/>
                </a:solidFill>
              </a:rPr>
              <a:t>EDUCATION ACTS, POLICIES AND REFORMS SINCE 1961 </a:t>
            </a:r>
            <a:br>
              <a:rPr lang="en-GB" dirty="0">
                <a:solidFill>
                  <a:srgbClr val="00B0F0"/>
                </a:solidFill>
              </a:rPr>
            </a:br>
            <a:endParaRPr lang="en-GH" dirty="0">
              <a:solidFill>
                <a:srgbClr val="00B0F0"/>
              </a:solidFill>
            </a:endParaRPr>
          </a:p>
        </p:txBody>
      </p:sp>
      <p:sp>
        <p:nvSpPr>
          <p:cNvPr id="3" name="Content Placeholder 2">
            <a:extLst>
              <a:ext uri="{FF2B5EF4-FFF2-40B4-BE49-F238E27FC236}">
                <a16:creationId xmlns:a16="http://schemas.microsoft.com/office/drawing/2014/main" id="{B9933FF0-72CA-BF0B-B9E2-A9657613A2EA}"/>
              </a:ext>
            </a:extLst>
          </p:cNvPr>
          <p:cNvSpPr>
            <a:spLocks noGrp="1"/>
          </p:cNvSpPr>
          <p:nvPr>
            <p:ph idx="1"/>
          </p:nvPr>
        </p:nvSpPr>
        <p:spPr>
          <a:xfrm>
            <a:off x="677334" y="1681019"/>
            <a:ext cx="10350884" cy="3880773"/>
          </a:xfrm>
        </p:spPr>
        <p:txBody>
          <a:bodyPr>
            <a:noAutofit/>
          </a:bodyPr>
          <a:lstStyle/>
          <a:p>
            <a:r>
              <a:rPr lang="en-GB" sz="3200" dirty="0">
                <a:solidFill>
                  <a:srgbClr val="7030A0"/>
                </a:solidFill>
              </a:rPr>
              <a:t>5. The virtual collapse of the Ghanaian Education System and the PNDC of 1981 - December 1981 marked the takeover of yet another military government under the name of the ‘Provisional National Defence Council’ (PNDC). By 1983, Ghana’s education system had seriously deteriorated in quality; enrolment rates stagnated and the percentage of Gross Domestic Product (GDP) allocated to education dropped from 6.4% in 1976 to a low of 1.7% in 1983. 6. </a:t>
            </a:r>
            <a:endParaRPr lang="en-GH" sz="3200" dirty="0">
              <a:solidFill>
                <a:srgbClr val="7030A0"/>
              </a:solidFill>
            </a:endParaRPr>
          </a:p>
        </p:txBody>
      </p:sp>
    </p:spTree>
    <p:extLst>
      <p:ext uri="{BB962C8B-B14F-4D97-AF65-F5344CB8AC3E}">
        <p14:creationId xmlns:p14="http://schemas.microsoft.com/office/powerpoint/2010/main" val="1667645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E47255-C741-206C-9D1E-391D02BA5C32}"/>
              </a:ext>
            </a:extLst>
          </p:cNvPr>
          <p:cNvSpPr txBox="1"/>
          <p:nvPr/>
        </p:nvSpPr>
        <p:spPr>
          <a:xfrm>
            <a:off x="678873" y="536322"/>
            <a:ext cx="10390909" cy="5570756"/>
          </a:xfrm>
          <a:prstGeom prst="rect">
            <a:avLst/>
          </a:prstGeom>
          <a:noFill/>
        </p:spPr>
        <p:txBody>
          <a:bodyPr wrap="square">
            <a:spAutoFit/>
          </a:bodyPr>
          <a:lstStyle/>
          <a:p>
            <a:r>
              <a:rPr lang="en-GB" sz="3600" dirty="0">
                <a:solidFill>
                  <a:srgbClr val="00B0F0"/>
                </a:solidFill>
              </a:rPr>
              <a:t>CONTINUES </a:t>
            </a:r>
          </a:p>
          <a:p>
            <a:r>
              <a:rPr lang="en-GB" sz="3200" dirty="0">
                <a:solidFill>
                  <a:srgbClr val="7030A0"/>
                </a:solidFill>
              </a:rPr>
              <a:t>6. The Military to the rescue - the </a:t>
            </a:r>
            <a:r>
              <a:rPr lang="en-GB" sz="3200" b="1" dirty="0">
                <a:solidFill>
                  <a:srgbClr val="7030A0"/>
                </a:solidFill>
              </a:rPr>
              <a:t>1987</a:t>
            </a:r>
            <a:r>
              <a:rPr lang="en-GB" sz="3200" dirty="0">
                <a:solidFill>
                  <a:srgbClr val="7030A0"/>
                </a:solidFill>
              </a:rPr>
              <a:t> education reforms - In spite of the fact that Ghana had successive military governments from </a:t>
            </a:r>
            <a:r>
              <a:rPr lang="en-GB" sz="3200" b="1" dirty="0">
                <a:solidFill>
                  <a:srgbClr val="7030A0"/>
                </a:solidFill>
              </a:rPr>
              <a:t>1966, 1987 </a:t>
            </a:r>
            <a:r>
              <a:rPr lang="en-GB" sz="3200" dirty="0">
                <a:solidFill>
                  <a:srgbClr val="7030A0"/>
                </a:solidFill>
              </a:rPr>
              <a:t>marked a new phase in government thinking. </a:t>
            </a:r>
            <a:r>
              <a:rPr lang="en-GB" sz="3200" b="1" dirty="0">
                <a:solidFill>
                  <a:srgbClr val="7030A0"/>
                </a:solidFill>
              </a:rPr>
              <a:t>In 1987 The New Educational Reform Programme (NERP) </a:t>
            </a:r>
            <a:r>
              <a:rPr lang="en-GB" sz="3200" dirty="0">
                <a:solidFill>
                  <a:srgbClr val="7030A0"/>
                </a:solidFill>
              </a:rPr>
              <a:t>was introduced with a focus on the total restructuring of the entire pre-tertiary education system and on improving access through the provision of infrastructure whilst making the curriculum more relevant to social and economic needs. </a:t>
            </a:r>
            <a:endParaRPr lang="en-GH" sz="3200" dirty="0">
              <a:solidFill>
                <a:srgbClr val="7030A0"/>
              </a:solidFill>
            </a:endParaRPr>
          </a:p>
        </p:txBody>
      </p:sp>
      <p:sp>
        <p:nvSpPr>
          <p:cNvPr id="4" name="Arrow: Down 3">
            <a:extLst>
              <a:ext uri="{FF2B5EF4-FFF2-40B4-BE49-F238E27FC236}">
                <a16:creationId xmlns:a16="http://schemas.microsoft.com/office/drawing/2014/main" id="{BF76EF88-D860-8D7B-2F4A-22F832A86DE8}"/>
              </a:ext>
            </a:extLst>
          </p:cNvPr>
          <p:cNvSpPr/>
          <p:nvPr/>
        </p:nvSpPr>
        <p:spPr>
          <a:xfrm>
            <a:off x="3255818" y="651164"/>
            <a:ext cx="263237"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H"/>
          </a:p>
        </p:txBody>
      </p:sp>
    </p:spTree>
    <p:extLst>
      <p:ext uri="{BB962C8B-B14F-4D97-AF65-F5344CB8AC3E}">
        <p14:creationId xmlns:p14="http://schemas.microsoft.com/office/powerpoint/2010/main" val="2855804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63057-631F-502D-29BC-FD1F59C1AAC7}"/>
              </a:ext>
            </a:extLst>
          </p:cNvPr>
          <p:cNvSpPr>
            <a:spLocks noGrp="1"/>
          </p:cNvSpPr>
          <p:nvPr>
            <p:ph type="title"/>
          </p:nvPr>
        </p:nvSpPr>
        <p:spPr/>
        <p:txBody>
          <a:bodyPr>
            <a:normAutofit/>
          </a:bodyPr>
          <a:lstStyle/>
          <a:p>
            <a:pPr algn="ctr"/>
            <a:r>
              <a:rPr lang="en-GB" sz="3200" b="1" dirty="0">
                <a:solidFill>
                  <a:srgbClr val="00B0F0"/>
                </a:solidFill>
              </a:rPr>
              <a:t>EDUCATION ACTS, POLICIES AND REFORMS SINCE 1961</a:t>
            </a:r>
            <a:endParaRPr lang="en-GH" sz="3200" b="1" dirty="0">
              <a:solidFill>
                <a:srgbClr val="00B0F0"/>
              </a:solidFill>
            </a:endParaRPr>
          </a:p>
        </p:txBody>
      </p:sp>
      <p:sp>
        <p:nvSpPr>
          <p:cNvPr id="3" name="Content Placeholder 2">
            <a:extLst>
              <a:ext uri="{FF2B5EF4-FFF2-40B4-BE49-F238E27FC236}">
                <a16:creationId xmlns:a16="http://schemas.microsoft.com/office/drawing/2014/main" id="{22318916-E5E1-D84C-D047-B21CEE660483}"/>
              </a:ext>
            </a:extLst>
          </p:cNvPr>
          <p:cNvSpPr>
            <a:spLocks noGrp="1"/>
          </p:cNvSpPr>
          <p:nvPr>
            <p:ph idx="1"/>
          </p:nvPr>
        </p:nvSpPr>
        <p:spPr>
          <a:xfrm>
            <a:off x="152400" y="1523999"/>
            <a:ext cx="11568546" cy="4281835"/>
          </a:xfrm>
        </p:spPr>
        <p:txBody>
          <a:bodyPr>
            <a:noAutofit/>
          </a:bodyPr>
          <a:lstStyle/>
          <a:p>
            <a:r>
              <a:rPr lang="en-GB" sz="3200" dirty="0">
                <a:solidFill>
                  <a:srgbClr val="7030A0"/>
                </a:solidFill>
              </a:rPr>
              <a:t>7. The clarion call of the 1992 Constitution: the Free Compulsory Universal Basic Education Programme (FCUBE) of 1996 - The FCUBE initiative was the Ministry of Education’s response to a constitutionally mandated charge arising from Article 39 (2) of the 1992 Constitution of the Fourth Republic of Ghana. ‘The Government shall, within two years of parliament first meets (sic) after coming into force of this Constitution draw up a programme for implementation within the following ten years, for the provision of free, compulsory and universal basic education (Government of Ghana, 1992). </a:t>
            </a:r>
            <a:endParaRPr lang="en-GH" sz="3200" dirty="0">
              <a:solidFill>
                <a:srgbClr val="7030A0"/>
              </a:solidFill>
            </a:endParaRPr>
          </a:p>
        </p:txBody>
      </p:sp>
    </p:spTree>
    <p:extLst>
      <p:ext uri="{BB962C8B-B14F-4D97-AF65-F5344CB8AC3E}">
        <p14:creationId xmlns:p14="http://schemas.microsoft.com/office/powerpoint/2010/main" val="30411360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813F65-AD09-7FF8-555B-F157FDF8A624}"/>
              </a:ext>
            </a:extLst>
          </p:cNvPr>
          <p:cNvSpPr txBox="1"/>
          <p:nvPr/>
        </p:nvSpPr>
        <p:spPr>
          <a:xfrm>
            <a:off x="471055" y="363915"/>
            <a:ext cx="10432473" cy="6494085"/>
          </a:xfrm>
          <a:prstGeom prst="rect">
            <a:avLst/>
          </a:prstGeom>
          <a:noFill/>
        </p:spPr>
        <p:txBody>
          <a:bodyPr wrap="square">
            <a:spAutoFit/>
          </a:bodyPr>
          <a:lstStyle/>
          <a:p>
            <a:r>
              <a:rPr lang="en-GB" sz="3200" dirty="0">
                <a:solidFill>
                  <a:srgbClr val="7030A0"/>
                </a:solidFill>
              </a:rPr>
              <a:t>8. </a:t>
            </a:r>
            <a:r>
              <a:rPr lang="en-GB" sz="3200" b="1" dirty="0">
                <a:solidFill>
                  <a:srgbClr val="7030A0"/>
                </a:solidFill>
              </a:rPr>
              <a:t>Interventions following the FCUBE reform </a:t>
            </a:r>
            <a:r>
              <a:rPr lang="en-GB" sz="3200" dirty="0">
                <a:solidFill>
                  <a:srgbClr val="7030A0"/>
                </a:solidFill>
              </a:rPr>
              <a:t>- Following the FCUBE reform in 1996, a number of donor agencies contributed substantial funds for primary education projects in the country. These included the United Nation’s Children’s Educational Fund (UNICEF), the Department for International Development (DFID) of the United Kingdom, the World Bank, the European Union, the Swedish International Development Agency (SIDA), the United States Agency for International Development (USAID) and the Danish International Development Agency (DANIDA). The involvement of these agencies resulted in a range of intervention strategies.</a:t>
            </a:r>
            <a:endParaRPr lang="en-GH" sz="3200" dirty="0">
              <a:solidFill>
                <a:srgbClr val="7030A0"/>
              </a:solidFill>
            </a:endParaRPr>
          </a:p>
        </p:txBody>
      </p:sp>
    </p:spTree>
    <p:extLst>
      <p:ext uri="{BB962C8B-B14F-4D97-AF65-F5344CB8AC3E}">
        <p14:creationId xmlns:p14="http://schemas.microsoft.com/office/powerpoint/2010/main" val="2300820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8CFD0-7FA3-D199-9061-5AF883F30E52}"/>
              </a:ext>
            </a:extLst>
          </p:cNvPr>
          <p:cNvSpPr>
            <a:spLocks noGrp="1"/>
          </p:cNvSpPr>
          <p:nvPr>
            <p:ph type="title"/>
          </p:nvPr>
        </p:nvSpPr>
        <p:spPr/>
        <p:txBody>
          <a:bodyPr/>
          <a:lstStyle/>
          <a:p>
            <a:pPr algn="ctr"/>
            <a:r>
              <a:rPr lang="en-GB" dirty="0">
                <a:solidFill>
                  <a:srgbClr val="00B0F0"/>
                </a:solidFill>
              </a:rPr>
              <a:t>CONTINUITY OF PRINCIPLE 1</a:t>
            </a:r>
            <a:endParaRPr lang="en-GH" dirty="0">
              <a:solidFill>
                <a:srgbClr val="00B0F0"/>
              </a:solidFill>
            </a:endParaRPr>
          </a:p>
        </p:txBody>
      </p:sp>
      <p:sp>
        <p:nvSpPr>
          <p:cNvPr id="3" name="Content Placeholder 2">
            <a:extLst>
              <a:ext uri="{FF2B5EF4-FFF2-40B4-BE49-F238E27FC236}">
                <a16:creationId xmlns:a16="http://schemas.microsoft.com/office/drawing/2014/main" id="{489C760E-78D1-2437-3CD5-BC0C5744DDF5}"/>
              </a:ext>
            </a:extLst>
          </p:cNvPr>
          <p:cNvSpPr>
            <a:spLocks noGrp="1"/>
          </p:cNvSpPr>
          <p:nvPr>
            <p:ph idx="1"/>
          </p:nvPr>
        </p:nvSpPr>
        <p:spPr>
          <a:xfrm>
            <a:off x="677333" y="1828801"/>
            <a:ext cx="9962957" cy="4212562"/>
          </a:xfrm>
        </p:spPr>
        <p:txBody>
          <a:bodyPr>
            <a:noAutofit/>
          </a:bodyPr>
          <a:lstStyle/>
          <a:p>
            <a:r>
              <a:rPr lang="en-GB" sz="3600" dirty="0">
                <a:solidFill>
                  <a:srgbClr val="7030A0"/>
                </a:solidFill>
              </a:rPr>
              <a:t>Read each word set and phrase individually and carefully. If one word set or phrase in the statement is false ( even if the rest are true) then the entire statement is false and the answer is "false". </a:t>
            </a:r>
          </a:p>
          <a:p>
            <a:r>
              <a:rPr lang="en-GB" sz="3600" dirty="0">
                <a:solidFill>
                  <a:srgbClr val="7030A0"/>
                </a:solidFill>
              </a:rPr>
              <a:t>A sentence may be mostly true because it contains correct information but it is Ultimately false if it contains any incorrect information.</a:t>
            </a:r>
            <a:endParaRPr lang="en-GH" sz="3600" dirty="0">
              <a:solidFill>
                <a:srgbClr val="7030A0"/>
              </a:solidFill>
            </a:endParaRPr>
          </a:p>
        </p:txBody>
      </p:sp>
    </p:spTree>
    <p:extLst>
      <p:ext uri="{BB962C8B-B14F-4D97-AF65-F5344CB8AC3E}">
        <p14:creationId xmlns:p14="http://schemas.microsoft.com/office/powerpoint/2010/main" val="38874509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D9EE8-012A-77DF-5A0A-E0352CE028B6}"/>
              </a:ext>
            </a:extLst>
          </p:cNvPr>
          <p:cNvSpPr>
            <a:spLocks noGrp="1"/>
          </p:cNvSpPr>
          <p:nvPr>
            <p:ph type="title"/>
          </p:nvPr>
        </p:nvSpPr>
        <p:spPr/>
        <p:txBody>
          <a:bodyPr>
            <a:normAutofit/>
          </a:bodyPr>
          <a:lstStyle/>
          <a:p>
            <a:pPr algn="ctr"/>
            <a:r>
              <a:rPr lang="en-GB" sz="3200" b="1" dirty="0">
                <a:solidFill>
                  <a:srgbClr val="00B0F0"/>
                </a:solidFill>
              </a:rPr>
              <a:t>EDUCATION ACTS, POLICIES AND REFORMS SINCE 1961</a:t>
            </a:r>
            <a:endParaRPr lang="en-GH" sz="3200" b="1" dirty="0">
              <a:solidFill>
                <a:srgbClr val="00B0F0"/>
              </a:solidFill>
            </a:endParaRPr>
          </a:p>
        </p:txBody>
      </p:sp>
      <p:sp>
        <p:nvSpPr>
          <p:cNvPr id="3" name="Content Placeholder 2">
            <a:extLst>
              <a:ext uri="{FF2B5EF4-FFF2-40B4-BE49-F238E27FC236}">
                <a16:creationId xmlns:a16="http://schemas.microsoft.com/office/drawing/2014/main" id="{42672241-FAF0-CBEA-0A95-440AADB1E319}"/>
              </a:ext>
            </a:extLst>
          </p:cNvPr>
          <p:cNvSpPr>
            <a:spLocks noGrp="1"/>
          </p:cNvSpPr>
          <p:nvPr>
            <p:ph idx="1"/>
          </p:nvPr>
        </p:nvSpPr>
        <p:spPr>
          <a:xfrm>
            <a:off x="138545" y="1510147"/>
            <a:ext cx="11554691" cy="4309544"/>
          </a:xfrm>
        </p:spPr>
        <p:txBody>
          <a:bodyPr>
            <a:noAutofit/>
          </a:bodyPr>
          <a:lstStyle/>
          <a:p>
            <a:r>
              <a:rPr lang="en-GB" sz="3200" b="1" dirty="0"/>
              <a:t>9</a:t>
            </a:r>
            <a:r>
              <a:rPr lang="en-GB" sz="3200" b="1" dirty="0">
                <a:solidFill>
                  <a:srgbClr val="7030A0"/>
                </a:solidFill>
              </a:rPr>
              <a:t>. Education Act 506 of 1995 </a:t>
            </a:r>
            <a:r>
              <a:rPr lang="en-GB" sz="3200" dirty="0">
                <a:solidFill>
                  <a:srgbClr val="7030A0"/>
                </a:solidFill>
              </a:rPr>
              <a:t>- (Act 506) is responsible for the co-ordination of the approved national policies and programmes relating to pre-tertiary education. 5. (1) The District Assemblies and heads of institutions shall ensure that designs for schools are user-friendly for children with special needs. DATE OF ASSENT: 31ST AUGUST, 1995 BE IT ENACTED by Parliament as follows— PART I— ESTABLISHMENT OF THE GHANA EDUCATION SERVICE Section 1—Establishment of Ghana Education Service. There is established by this Act the Ghana Education Service referred to in this Act as “the Service”. </a:t>
            </a:r>
            <a:endParaRPr lang="en-GH" sz="3200" dirty="0">
              <a:solidFill>
                <a:srgbClr val="7030A0"/>
              </a:solidFill>
            </a:endParaRPr>
          </a:p>
        </p:txBody>
      </p:sp>
    </p:spTree>
    <p:extLst>
      <p:ext uri="{BB962C8B-B14F-4D97-AF65-F5344CB8AC3E}">
        <p14:creationId xmlns:p14="http://schemas.microsoft.com/office/powerpoint/2010/main" val="25469002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3A0680-BD48-E4F0-08EC-FC1ECEAE8DF5}"/>
              </a:ext>
            </a:extLst>
          </p:cNvPr>
          <p:cNvSpPr txBox="1"/>
          <p:nvPr/>
        </p:nvSpPr>
        <p:spPr>
          <a:xfrm>
            <a:off x="450273" y="428178"/>
            <a:ext cx="11291454" cy="6001643"/>
          </a:xfrm>
          <a:prstGeom prst="rect">
            <a:avLst/>
          </a:prstGeom>
          <a:noFill/>
        </p:spPr>
        <p:txBody>
          <a:bodyPr wrap="square">
            <a:spAutoFit/>
          </a:bodyPr>
          <a:lstStyle/>
          <a:p>
            <a:r>
              <a:rPr lang="en-GB" sz="3200" b="1" dirty="0">
                <a:solidFill>
                  <a:srgbClr val="7030A0"/>
                </a:solidFill>
              </a:rPr>
              <a:t>10. Education Act 778 of 2008 </a:t>
            </a:r>
            <a:r>
              <a:rPr lang="en-GB" sz="3200" dirty="0">
                <a:solidFill>
                  <a:srgbClr val="7030A0"/>
                </a:solidFill>
              </a:rPr>
              <a:t>- Act, 2008 (Act 778). The Act transferred more extensive functions and powers to the regional and district offices of the Ghana Education Service, but these were still by way of de-concentration rather than devolution, meaning that power was not given to the decentralised bodies. The Act conceded that certain provisions of Act 778 conflicted with some provisions of the Ghana Education Service Act,1995 (Act 506) by providing in section 31(3) that “within twelve months of the coming into force of this Act, the Ghana Education Service Act, 1995 (Act 506) shall be amended to conform with the provisions of this Act”.</a:t>
            </a:r>
            <a:endParaRPr lang="en-GH" sz="3200" dirty="0">
              <a:solidFill>
                <a:srgbClr val="7030A0"/>
              </a:solidFill>
            </a:endParaRPr>
          </a:p>
        </p:txBody>
      </p:sp>
    </p:spTree>
    <p:extLst>
      <p:ext uri="{BB962C8B-B14F-4D97-AF65-F5344CB8AC3E}">
        <p14:creationId xmlns:p14="http://schemas.microsoft.com/office/powerpoint/2010/main" val="41644077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F91AF-A52C-7030-0938-C72EB6B905B8}"/>
              </a:ext>
            </a:extLst>
          </p:cNvPr>
          <p:cNvSpPr>
            <a:spLocks noGrp="1"/>
          </p:cNvSpPr>
          <p:nvPr>
            <p:ph type="title"/>
          </p:nvPr>
        </p:nvSpPr>
        <p:spPr/>
        <p:txBody>
          <a:bodyPr/>
          <a:lstStyle/>
          <a:p>
            <a:pPr algn="ctr"/>
            <a:r>
              <a:rPr lang="en-GB" b="1" dirty="0">
                <a:solidFill>
                  <a:srgbClr val="00B0F0"/>
                </a:solidFill>
              </a:rPr>
              <a:t>EDUCATION ACTS, POLICIES AND REFORMS SINCE 1961</a:t>
            </a:r>
            <a:endParaRPr lang="en-GH" b="1" dirty="0">
              <a:solidFill>
                <a:srgbClr val="00B0F0"/>
              </a:solidFill>
            </a:endParaRPr>
          </a:p>
        </p:txBody>
      </p:sp>
      <p:sp>
        <p:nvSpPr>
          <p:cNvPr id="3" name="Content Placeholder 2">
            <a:extLst>
              <a:ext uri="{FF2B5EF4-FFF2-40B4-BE49-F238E27FC236}">
                <a16:creationId xmlns:a16="http://schemas.microsoft.com/office/drawing/2014/main" id="{682981B4-AAD0-9FE8-47EA-0D6B62B27AC3}"/>
              </a:ext>
            </a:extLst>
          </p:cNvPr>
          <p:cNvSpPr>
            <a:spLocks noGrp="1"/>
          </p:cNvSpPr>
          <p:nvPr>
            <p:ph idx="1"/>
          </p:nvPr>
        </p:nvSpPr>
        <p:spPr>
          <a:xfrm>
            <a:off x="677334" y="1930400"/>
            <a:ext cx="10004521" cy="3880773"/>
          </a:xfrm>
        </p:spPr>
        <p:txBody>
          <a:bodyPr>
            <a:noAutofit/>
          </a:bodyPr>
          <a:lstStyle/>
          <a:p>
            <a:r>
              <a:rPr lang="en-GB" sz="3600" b="1" dirty="0">
                <a:solidFill>
                  <a:srgbClr val="7030A0"/>
                </a:solidFill>
              </a:rPr>
              <a:t>11. Education Act 1023 of 2020 </a:t>
            </a:r>
            <a:r>
              <a:rPr lang="en-GB" sz="3600" dirty="0">
                <a:solidFill>
                  <a:srgbClr val="7030A0"/>
                </a:solidFill>
              </a:rPr>
              <a:t>- Functions The Education Regulatory Bodies Act 2020 (Act 1023), stipulates the functions of the Commission as follows: Formulate national policies for skills development across the broad spectrum of pre-tertiary and tertiary education, formal, informal and alternative education..</a:t>
            </a:r>
            <a:endParaRPr lang="en-GH" sz="3600" dirty="0">
              <a:solidFill>
                <a:srgbClr val="7030A0"/>
              </a:solidFill>
            </a:endParaRPr>
          </a:p>
        </p:txBody>
      </p:sp>
    </p:spTree>
    <p:extLst>
      <p:ext uri="{BB962C8B-B14F-4D97-AF65-F5344CB8AC3E}">
        <p14:creationId xmlns:p14="http://schemas.microsoft.com/office/powerpoint/2010/main" val="31683929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BA3737-A99C-E0B1-F2A1-BDDB05699B1E}"/>
              </a:ext>
            </a:extLst>
          </p:cNvPr>
          <p:cNvSpPr txBox="1"/>
          <p:nvPr/>
        </p:nvSpPr>
        <p:spPr>
          <a:xfrm>
            <a:off x="581891" y="889843"/>
            <a:ext cx="11028218" cy="5078313"/>
          </a:xfrm>
          <a:prstGeom prst="rect">
            <a:avLst/>
          </a:prstGeom>
          <a:noFill/>
        </p:spPr>
        <p:txBody>
          <a:bodyPr wrap="square">
            <a:spAutoFit/>
          </a:bodyPr>
          <a:lstStyle/>
          <a:p>
            <a:r>
              <a:rPr lang="en-GB" sz="3600" b="1" dirty="0">
                <a:solidFill>
                  <a:srgbClr val="7030A0"/>
                </a:solidFill>
              </a:rPr>
              <a:t>12. Act 1049 of 2020 </a:t>
            </a:r>
            <a:r>
              <a:rPr lang="en-GB" sz="3600" dirty="0">
                <a:solidFill>
                  <a:srgbClr val="7030A0"/>
                </a:solidFill>
              </a:rPr>
              <a:t>– </a:t>
            </a:r>
            <a:r>
              <a:rPr lang="en-GB" sz="3600" dirty="0" err="1">
                <a:solidFill>
                  <a:srgbClr val="7030A0"/>
                </a:solidFill>
              </a:rPr>
              <a:t>Pretertiary</a:t>
            </a:r>
            <a:r>
              <a:rPr lang="en-GB" sz="3600" dirty="0">
                <a:solidFill>
                  <a:srgbClr val="7030A0"/>
                </a:solidFill>
              </a:rPr>
              <a:t> Education Act - The Pre-tertiary Education Act, 2020 is to provide for a pre-tertiary education system and an educational system to produce individuals with the requisite knowledge, skills and values to become functional and productive Citizens for national development, to establish the Education Service and the Technical and Vocational Education and Training Service and to provide for related matters</a:t>
            </a:r>
            <a:endParaRPr lang="en-GH" sz="3600" dirty="0">
              <a:solidFill>
                <a:srgbClr val="7030A0"/>
              </a:solidFill>
            </a:endParaRPr>
          </a:p>
        </p:txBody>
      </p:sp>
    </p:spTree>
    <p:extLst>
      <p:ext uri="{BB962C8B-B14F-4D97-AF65-F5344CB8AC3E}">
        <p14:creationId xmlns:p14="http://schemas.microsoft.com/office/powerpoint/2010/main" val="4180575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926C2F-8314-EF9C-CE1E-CD9C4C3DAE7C}"/>
              </a:ext>
            </a:extLst>
          </p:cNvPr>
          <p:cNvSpPr txBox="1"/>
          <p:nvPr/>
        </p:nvSpPr>
        <p:spPr>
          <a:xfrm>
            <a:off x="1929245" y="2459504"/>
            <a:ext cx="7090064" cy="1938992"/>
          </a:xfrm>
          <a:prstGeom prst="rect">
            <a:avLst/>
          </a:prstGeom>
          <a:noFill/>
        </p:spPr>
        <p:txBody>
          <a:bodyPr wrap="square">
            <a:spAutoFit/>
          </a:bodyPr>
          <a:lstStyle/>
          <a:p>
            <a:pPr algn="ctr"/>
            <a:r>
              <a:rPr lang="en-GB" sz="4000" dirty="0">
                <a:solidFill>
                  <a:srgbClr val="7030A0"/>
                </a:solidFill>
              </a:rPr>
              <a:t>END OF PRESENTATION </a:t>
            </a:r>
          </a:p>
          <a:p>
            <a:endParaRPr lang="en-GB" sz="4000" dirty="0">
              <a:solidFill>
                <a:srgbClr val="7030A0"/>
              </a:solidFill>
            </a:endParaRPr>
          </a:p>
          <a:p>
            <a:pPr algn="ctr"/>
            <a:r>
              <a:rPr lang="en-GB" sz="4000" dirty="0">
                <a:solidFill>
                  <a:srgbClr val="7030A0"/>
                </a:solidFill>
              </a:rPr>
              <a:t>THANK YOU</a:t>
            </a:r>
            <a:endParaRPr lang="en-GH" sz="4000" dirty="0">
              <a:solidFill>
                <a:srgbClr val="7030A0"/>
              </a:solidFill>
            </a:endParaRPr>
          </a:p>
        </p:txBody>
      </p:sp>
    </p:spTree>
    <p:extLst>
      <p:ext uri="{BB962C8B-B14F-4D97-AF65-F5344CB8AC3E}">
        <p14:creationId xmlns:p14="http://schemas.microsoft.com/office/powerpoint/2010/main" val="4193140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9536D-5350-4591-20D1-75D4FA2283BF}"/>
              </a:ext>
            </a:extLst>
          </p:cNvPr>
          <p:cNvSpPr>
            <a:spLocks noGrp="1"/>
          </p:cNvSpPr>
          <p:nvPr>
            <p:ph type="title"/>
          </p:nvPr>
        </p:nvSpPr>
        <p:spPr/>
        <p:txBody>
          <a:bodyPr/>
          <a:lstStyle/>
          <a:p>
            <a:pPr algn="ctr"/>
            <a:r>
              <a:rPr lang="en-GB" dirty="0">
                <a:solidFill>
                  <a:srgbClr val="00B0F0"/>
                </a:solidFill>
              </a:rPr>
              <a:t>PRINCIPLE 2</a:t>
            </a:r>
            <a:endParaRPr lang="en-GH" dirty="0">
              <a:solidFill>
                <a:srgbClr val="00B0F0"/>
              </a:solidFill>
            </a:endParaRPr>
          </a:p>
        </p:txBody>
      </p:sp>
      <p:sp>
        <p:nvSpPr>
          <p:cNvPr id="3" name="Content Placeholder 2">
            <a:extLst>
              <a:ext uri="{FF2B5EF4-FFF2-40B4-BE49-F238E27FC236}">
                <a16:creationId xmlns:a16="http://schemas.microsoft.com/office/drawing/2014/main" id="{D148662E-FB26-3C06-B592-158AA1E9BB72}"/>
              </a:ext>
            </a:extLst>
          </p:cNvPr>
          <p:cNvSpPr>
            <a:spLocks noGrp="1"/>
          </p:cNvSpPr>
          <p:nvPr>
            <p:ph idx="1"/>
          </p:nvPr>
        </p:nvSpPr>
        <p:spPr>
          <a:xfrm>
            <a:off x="677334" y="1593273"/>
            <a:ext cx="11002048" cy="4448089"/>
          </a:xfrm>
        </p:spPr>
        <p:txBody>
          <a:bodyPr>
            <a:noAutofit/>
          </a:bodyPr>
          <a:lstStyle/>
          <a:p>
            <a:pPr marL="0" indent="0">
              <a:buNone/>
            </a:pPr>
            <a:r>
              <a:rPr lang="en-GB" sz="3600" dirty="0">
                <a:solidFill>
                  <a:srgbClr val="7030A0"/>
                </a:solidFill>
              </a:rPr>
              <a:t>Pay attention to "Absolute qualifiers/ extreme </a:t>
            </a:r>
            <a:r>
              <a:rPr lang="en-GB" sz="3600" dirty="0" err="1">
                <a:solidFill>
                  <a:srgbClr val="7030A0"/>
                </a:solidFill>
              </a:rPr>
              <a:t>modifiers"Absolute</a:t>
            </a:r>
            <a:r>
              <a:rPr lang="en-GB" sz="3600" dirty="0">
                <a:solidFill>
                  <a:srgbClr val="7030A0"/>
                </a:solidFill>
              </a:rPr>
              <a:t> words imply there are no exceptions to the fact stated in the </a:t>
            </a:r>
            <a:r>
              <a:rPr lang="en-GB" sz="3600" dirty="0" err="1">
                <a:solidFill>
                  <a:srgbClr val="7030A0"/>
                </a:solidFill>
              </a:rPr>
              <a:t>question.Extreme</a:t>
            </a:r>
            <a:r>
              <a:rPr lang="en-GB" sz="3600" dirty="0">
                <a:solidFill>
                  <a:srgbClr val="7030A0"/>
                </a:solidFill>
              </a:rPr>
              <a:t> modifiers make it more likely that the question is </a:t>
            </a:r>
            <a:r>
              <a:rPr lang="en-GB" sz="3600" dirty="0" err="1">
                <a:solidFill>
                  <a:srgbClr val="7030A0"/>
                </a:solidFill>
              </a:rPr>
              <a:t>false.These</a:t>
            </a:r>
            <a:r>
              <a:rPr lang="en-GB" sz="3600" dirty="0">
                <a:solidFill>
                  <a:srgbClr val="7030A0"/>
                </a:solidFill>
              </a:rPr>
              <a:t> words tend to make a statement false ( but not always)</a:t>
            </a:r>
            <a:endParaRPr lang="en-GH" sz="3600" dirty="0">
              <a:solidFill>
                <a:srgbClr val="7030A0"/>
              </a:solidFill>
            </a:endParaRPr>
          </a:p>
        </p:txBody>
      </p:sp>
    </p:spTree>
    <p:extLst>
      <p:ext uri="{BB962C8B-B14F-4D97-AF65-F5344CB8AC3E}">
        <p14:creationId xmlns:p14="http://schemas.microsoft.com/office/powerpoint/2010/main" val="3632229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CE3E8-46D5-A825-BE48-3FD29052FD67}"/>
              </a:ext>
            </a:extLst>
          </p:cNvPr>
          <p:cNvSpPr>
            <a:spLocks noGrp="1"/>
          </p:cNvSpPr>
          <p:nvPr>
            <p:ph type="title"/>
          </p:nvPr>
        </p:nvSpPr>
        <p:spPr>
          <a:xfrm>
            <a:off x="968279" y="1108364"/>
            <a:ext cx="8596668" cy="1320800"/>
          </a:xfrm>
        </p:spPr>
        <p:txBody>
          <a:bodyPr/>
          <a:lstStyle/>
          <a:p>
            <a:pPr algn="ctr"/>
            <a:r>
              <a:rPr lang="en-GB" dirty="0">
                <a:solidFill>
                  <a:srgbClr val="00B0F0"/>
                </a:solidFill>
              </a:rPr>
              <a:t>CONTUINITY OF PRINCIPLE 2</a:t>
            </a:r>
            <a:endParaRPr lang="en-GH" dirty="0">
              <a:solidFill>
                <a:srgbClr val="00B0F0"/>
              </a:solidFill>
            </a:endParaRPr>
          </a:p>
        </p:txBody>
      </p:sp>
      <p:sp>
        <p:nvSpPr>
          <p:cNvPr id="3" name="Content Placeholder 2">
            <a:extLst>
              <a:ext uri="{FF2B5EF4-FFF2-40B4-BE49-F238E27FC236}">
                <a16:creationId xmlns:a16="http://schemas.microsoft.com/office/drawing/2014/main" id="{790F169E-1C1B-1E89-584E-BEC72F7CEBA2}"/>
              </a:ext>
            </a:extLst>
          </p:cNvPr>
          <p:cNvSpPr>
            <a:spLocks noGrp="1"/>
          </p:cNvSpPr>
          <p:nvPr>
            <p:ph idx="1"/>
          </p:nvPr>
        </p:nvSpPr>
        <p:spPr>
          <a:xfrm>
            <a:off x="663478" y="1925783"/>
            <a:ext cx="10378593" cy="4004744"/>
          </a:xfrm>
        </p:spPr>
        <p:txBody>
          <a:bodyPr>
            <a:noAutofit/>
          </a:bodyPr>
          <a:lstStyle/>
          <a:p>
            <a:r>
              <a:rPr lang="en-GB" sz="4000" dirty="0">
                <a:solidFill>
                  <a:srgbClr val="7030A0"/>
                </a:solidFill>
              </a:rPr>
              <a:t>ExamplesAlways , never ,worst, nobody, everybody </a:t>
            </a:r>
            <a:r>
              <a:rPr lang="en-GB" sz="4000" dirty="0" err="1">
                <a:solidFill>
                  <a:srgbClr val="7030A0"/>
                </a:solidFill>
              </a:rPr>
              <a:t>e.t.c</a:t>
            </a:r>
            <a:r>
              <a:rPr lang="en-GB" sz="4000" dirty="0">
                <a:solidFill>
                  <a:srgbClr val="7030A0"/>
                </a:solidFill>
              </a:rPr>
              <a:t>. Everyone should exercise daily. TRUE OR FALSEFALSE due to the word everyone. There are many people who should not exercise daily, and people who may be unable or prohibited from doing any exercise.</a:t>
            </a:r>
            <a:endParaRPr lang="en-GH" sz="4000" dirty="0">
              <a:solidFill>
                <a:srgbClr val="7030A0"/>
              </a:solidFill>
            </a:endParaRPr>
          </a:p>
        </p:txBody>
      </p:sp>
    </p:spTree>
    <p:extLst>
      <p:ext uri="{BB962C8B-B14F-4D97-AF65-F5344CB8AC3E}">
        <p14:creationId xmlns:p14="http://schemas.microsoft.com/office/powerpoint/2010/main" val="2925247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AE9BF-D5B4-C347-75AD-8F469198E8E6}"/>
              </a:ext>
            </a:extLst>
          </p:cNvPr>
          <p:cNvSpPr>
            <a:spLocks noGrp="1"/>
          </p:cNvSpPr>
          <p:nvPr>
            <p:ph type="title"/>
          </p:nvPr>
        </p:nvSpPr>
        <p:spPr/>
        <p:txBody>
          <a:bodyPr/>
          <a:lstStyle/>
          <a:p>
            <a:pPr algn="ctr"/>
            <a:r>
              <a:rPr lang="en-GB" dirty="0">
                <a:solidFill>
                  <a:srgbClr val="00B0F0"/>
                </a:solidFill>
              </a:rPr>
              <a:t>PRINCIPLE 3</a:t>
            </a:r>
            <a:endParaRPr lang="en-GH" dirty="0">
              <a:solidFill>
                <a:srgbClr val="00B0F0"/>
              </a:solidFill>
            </a:endParaRPr>
          </a:p>
        </p:txBody>
      </p:sp>
      <p:sp>
        <p:nvSpPr>
          <p:cNvPr id="3" name="Content Placeholder 2">
            <a:extLst>
              <a:ext uri="{FF2B5EF4-FFF2-40B4-BE49-F238E27FC236}">
                <a16:creationId xmlns:a16="http://schemas.microsoft.com/office/drawing/2014/main" id="{F2367223-6831-A11C-DFD4-E271F5183C72}"/>
              </a:ext>
            </a:extLst>
          </p:cNvPr>
          <p:cNvSpPr>
            <a:spLocks noGrp="1"/>
          </p:cNvSpPr>
          <p:nvPr>
            <p:ph idx="1"/>
          </p:nvPr>
        </p:nvSpPr>
        <p:spPr>
          <a:xfrm>
            <a:off x="677334" y="1399309"/>
            <a:ext cx="9893684" cy="4642053"/>
          </a:xfrm>
        </p:spPr>
        <p:txBody>
          <a:bodyPr>
            <a:noAutofit/>
          </a:bodyPr>
          <a:lstStyle/>
          <a:p>
            <a:r>
              <a:rPr lang="en-GB" sz="3200" dirty="0">
                <a:solidFill>
                  <a:srgbClr val="7030A0"/>
                </a:solidFill>
              </a:rPr>
              <a:t>Pay attention to "Relative Qualifiers“ These qualifiers allow for exceptions and possibilities that can make a question true ( but not always)   They also increase the likelihood that the statement is true. Example Much ,most, unlikely, sometimes. Children sometimes have emotional problems following their parents divorce. The answer is true because the qualifier sometimes limits the scope of this statement, allowing for the exceptional.</a:t>
            </a:r>
            <a:endParaRPr lang="en-GH" sz="3200" dirty="0">
              <a:solidFill>
                <a:srgbClr val="7030A0"/>
              </a:solidFill>
            </a:endParaRPr>
          </a:p>
        </p:txBody>
      </p:sp>
    </p:spTree>
    <p:extLst>
      <p:ext uri="{BB962C8B-B14F-4D97-AF65-F5344CB8AC3E}">
        <p14:creationId xmlns:p14="http://schemas.microsoft.com/office/powerpoint/2010/main" val="1933469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226F0-48CD-7E61-D739-D8377851EAD4}"/>
              </a:ext>
            </a:extLst>
          </p:cNvPr>
          <p:cNvSpPr>
            <a:spLocks noGrp="1"/>
          </p:cNvSpPr>
          <p:nvPr>
            <p:ph type="title"/>
          </p:nvPr>
        </p:nvSpPr>
        <p:spPr/>
        <p:txBody>
          <a:bodyPr/>
          <a:lstStyle/>
          <a:p>
            <a:pPr algn="ctr"/>
            <a:r>
              <a:rPr lang="en-GB" dirty="0">
                <a:solidFill>
                  <a:srgbClr val="00B0F0"/>
                </a:solidFill>
              </a:rPr>
              <a:t>PRINCIPLE 4</a:t>
            </a:r>
            <a:endParaRPr lang="en-GH" dirty="0">
              <a:solidFill>
                <a:srgbClr val="00B0F0"/>
              </a:solidFill>
            </a:endParaRPr>
          </a:p>
        </p:txBody>
      </p:sp>
      <p:sp>
        <p:nvSpPr>
          <p:cNvPr id="3" name="Content Placeholder 2">
            <a:extLst>
              <a:ext uri="{FF2B5EF4-FFF2-40B4-BE49-F238E27FC236}">
                <a16:creationId xmlns:a16="http://schemas.microsoft.com/office/drawing/2014/main" id="{3DD63419-D358-52C4-3DA4-4B0ECD94F15A}"/>
              </a:ext>
            </a:extLst>
          </p:cNvPr>
          <p:cNvSpPr>
            <a:spLocks noGrp="1"/>
          </p:cNvSpPr>
          <p:nvPr>
            <p:ph idx="1"/>
          </p:nvPr>
        </p:nvSpPr>
        <p:spPr>
          <a:xfrm>
            <a:off x="677334" y="1270000"/>
            <a:ext cx="10032230" cy="3880773"/>
          </a:xfrm>
        </p:spPr>
        <p:txBody>
          <a:bodyPr>
            <a:noAutofit/>
          </a:bodyPr>
          <a:lstStyle/>
          <a:p>
            <a:r>
              <a:rPr lang="en-GB" sz="3600" dirty="0">
                <a:solidFill>
                  <a:srgbClr val="7030A0"/>
                </a:solidFill>
              </a:rPr>
              <a:t>Don't let </a:t>
            </a:r>
            <a:r>
              <a:rPr lang="en-GB" sz="3600" b="1" dirty="0">
                <a:solidFill>
                  <a:srgbClr val="7030A0"/>
                </a:solidFill>
              </a:rPr>
              <a:t>"negatives" </a:t>
            </a:r>
            <a:r>
              <a:rPr lang="en-GB" sz="3600" dirty="0">
                <a:solidFill>
                  <a:srgbClr val="7030A0"/>
                </a:solidFill>
              </a:rPr>
              <a:t>confuse you. Negatives such as no ,not cannot, can be confusing within the context of a true/false sentence or statement. If a true or false sentence contains a negative drops the negative word and then read what remains. Without the negative, determine whether the sentence is true or false. If the sentence ( without the negative) is true, then the correct answer would be </a:t>
            </a:r>
            <a:r>
              <a:rPr lang="en-GB" sz="3600" b="1" dirty="0">
                <a:solidFill>
                  <a:srgbClr val="7030A0"/>
                </a:solidFill>
              </a:rPr>
              <a:t>"false".</a:t>
            </a:r>
            <a:endParaRPr lang="en-GH" sz="3600" b="1" dirty="0">
              <a:solidFill>
                <a:srgbClr val="7030A0"/>
              </a:solidFill>
            </a:endParaRPr>
          </a:p>
        </p:txBody>
      </p:sp>
    </p:spTree>
    <p:extLst>
      <p:ext uri="{BB962C8B-B14F-4D97-AF65-F5344CB8AC3E}">
        <p14:creationId xmlns:p14="http://schemas.microsoft.com/office/powerpoint/2010/main" val="4165568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CEABB-A0BA-0AE6-59AD-6DA958DF455D}"/>
              </a:ext>
            </a:extLst>
          </p:cNvPr>
          <p:cNvSpPr>
            <a:spLocks noGrp="1"/>
          </p:cNvSpPr>
          <p:nvPr>
            <p:ph type="title"/>
          </p:nvPr>
        </p:nvSpPr>
        <p:spPr/>
        <p:txBody>
          <a:bodyPr/>
          <a:lstStyle/>
          <a:p>
            <a:pPr algn="ctr"/>
            <a:r>
              <a:rPr lang="en-GB" dirty="0">
                <a:solidFill>
                  <a:srgbClr val="00B0F0"/>
                </a:solidFill>
              </a:rPr>
              <a:t>PRINCIPLE 5</a:t>
            </a:r>
            <a:endParaRPr lang="en-GH" dirty="0">
              <a:solidFill>
                <a:srgbClr val="00B0F0"/>
              </a:solidFill>
            </a:endParaRPr>
          </a:p>
        </p:txBody>
      </p:sp>
      <p:sp>
        <p:nvSpPr>
          <p:cNvPr id="3" name="Content Placeholder 2">
            <a:extLst>
              <a:ext uri="{FF2B5EF4-FFF2-40B4-BE49-F238E27FC236}">
                <a16:creationId xmlns:a16="http://schemas.microsoft.com/office/drawing/2014/main" id="{95A55EC5-73F1-8F93-69B9-CFBA7B4B09B1}"/>
              </a:ext>
            </a:extLst>
          </p:cNvPr>
          <p:cNvSpPr>
            <a:spLocks noGrp="1"/>
          </p:cNvSpPr>
          <p:nvPr>
            <p:ph idx="1"/>
          </p:nvPr>
        </p:nvSpPr>
        <p:spPr>
          <a:xfrm>
            <a:off x="677334" y="1270000"/>
            <a:ext cx="9228666" cy="3880773"/>
          </a:xfrm>
        </p:spPr>
        <p:txBody>
          <a:bodyPr>
            <a:noAutofit/>
          </a:bodyPr>
          <a:lstStyle/>
          <a:p>
            <a:r>
              <a:rPr lang="en-GB" sz="3600" dirty="0">
                <a:solidFill>
                  <a:srgbClr val="7030A0"/>
                </a:solidFill>
              </a:rPr>
              <a:t>Watch for statement with double negatives. Statement with two negative words are positive. Negative words include not and cannot along with words beginning with the </a:t>
            </a:r>
            <a:r>
              <a:rPr lang="en-GB" sz="3600" b="1" dirty="0">
                <a:solidFill>
                  <a:srgbClr val="7030A0"/>
                </a:solidFill>
              </a:rPr>
              <a:t>prefixes dis-, il-, im-,in-, </a:t>
            </a:r>
            <a:r>
              <a:rPr lang="en-GB" sz="3600" b="1" dirty="0" err="1">
                <a:solidFill>
                  <a:srgbClr val="7030A0"/>
                </a:solidFill>
              </a:rPr>
              <a:t>ir</a:t>
            </a:r>
            <a:r>
              <a:rPr lang="en-GB" sz="3600" b="1" dirty="0">
                <a:solidFill>
                  <a:srgbClr val="7030A0"/>
                </a:solidFill>
              </a:rPr>
              <a:t>-, non-,and un</a:t>
            </a:r>
            <a:r>
              <a:rPr lang="en-GB" sz="3600" dirty="0">
                <a:solidFill>
                  <a:srgbClr val="7030A0"/>
                </a:solidFill>
              </a:rPr>
              <a:t>-Example it is unlikely that Kofi will not win the race      Is the same as It is likely that Kofi will win the race.</a:t>
            </a:r>
            <a:endParaRPr lang="en-GH" sz="3600" dirty="0">
              <a:solidFill>
                <a:srgbClr val="7030A0"/>
              </a:solidFill>
            </a:endParaRPr>
          </a:p>
        </p:txBody>
      </p:sp>
    </p:spTree>
    <p:extLst>
      <p:ext uri="{BB962C8B-B14F-4D97-AF65-F5344CB8AC3E}">
        <p14:creationId xmlns:p14="http://schemas.microsoft.com/office/powerpoint/2010/main" val="2859906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50421-943E-B37C-7EDC-33D1B8E2637F}"/>
              </a:ext>
            </a:extLst>
          </p:cNvPr>
          <p:cNvSpPr>
            <a:spLocks noGrp="1"/>
          </p:cNvSpPr>
          <p:nvPr>
            <p:ph type="title"/>
          </p:nvPr>
        </p:nvSpPr>
        <p:spPr>
          <a:xfrm>
            <a:off x="677333" y="609600"/>
            <a:ext cx="9214811" cy="1330036"/>
          </a:xfrm>
        </p:spPr>
        <p:txBody>
          <a:bodyPr/>
          <a:lstStyle/>
          <a:p>
            <a:pPr algn="ctr"/>
            <a:r>
              <a:rPr lang="en-GB" b="1" dirty="0">
                <a:solidFill>
                  <a:srgbClr val="00B0F0"/>
                </a:solidFill>
              </a:rPr>
              <a:t>PRINCIPLE 6</a:t>
            </a:r>
            <a:endParaRPr lang="en-GH" b="1" dirty="0">
              <a:solidFill>
                <a:srgbClr val="00B0F0"/>
              </a:solidFill>
            </a:endParaRPr>
          </a:p>
        </p:txBody>
      </p:sp>
      <p:sp>
        <p:nvSpPr>
          <p:cNvPr id="3" name="Content Placeholder 2">
            <a:extLst>
              <a:ext uri="{FF2B5EF4-FFF2-40B4-BE49-F238E27FC236}">
                <a16:creationId xmlns:a16="http://schemas.microsoft.com/office/drawing/2014/main" id="{8C036F1F-BD5C-FE6E-0133-ABC0ECF77E7A}"/>
              </a:ext>
            </a:extLst>
          </p:cNvPr>
          <p:cNvSpPr>
            <a:spLocks noGrp="1"/>
          </p:cNvSpPr>
          <p:nvPr>
            <p:ph idx="1"/>
          </p:nvPr>
        </p:nvSpPr>
        <p:spPr>
          <a:xfrm>
            <a:off x="677333" y="1274618"/>
            <a:ext cx="9699722" cy="5403993"/>
          </a:xfrm>
        </p:spPr>
        <p:txBody>
          <a:bodyPr>
            <a:noAutofit/>
          </a:bodyPr>
          <a:lstStyle/>
          <a:p>
            <a:pPr marL="0" indent="0">
              <a:buNone/>
            </a:pPr>
            <a:r>
              <a:rPr lang="en-GB" sz="3600" dirty="0">
                <a:solidFill>
                  <a:srgbClr val="7030A0"/>
                </a:solidFill>
              </a:rPr>
              <a:t>Pay attention to interrogative words. Interrogative words such as which, where when tends to make the statement true.( But not always)When you do not know the answer- mark it true. There are generally more true questions on true- false exams than false questions. Examiners find it difficult to make a false statement look true.</a:t>
            </a:r>
            <a:endParaRPr lang="en-GH" sz="3600" dirty="0">
              <a:solidFill>
                <a:srgbClr val="7030A0"/>
              </a:solidFill>
            </a:endParaRPr>
          </a:p>
        </p:txBody>
      </p:sp>
    </p:spTree>
    <p:extLst>
      <p:ext uri="{BB962C8B-B14F-4D97-AF65-F5344CB8AC3E}">
        <p14:creationId xmlns:p14="http://schemas.microsoft.com/office/powerpoint/2010/main" val="1757285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26323-D126-D8DD-3FE9-F42198900241}"/>
              </a:ext>
            </a:extLst>
          </p:cNvPr>
          <p:cNvSpPr>
            <a:spLocks noGrp="1"/>
          </p:cNvSpPr>
          <p:nvPr>
            <p:ph type="title"/>
          </p:nvPr>
        </p:nvSpPr>
        <p:spPr/>
        <p:txBody>
          <a:bodyPr/>
          <a:lstStyle/>
          <a:p>
            <a:pPr algn="ctr"/>
            <a:r>
              <a:rPr lang="en-GB" dirty="0">
                <a:solidFill>
                  <a:srgbClr val="00B0F0"/>
                </a:solidFill>
              </a:rPr>
              <a:t>PRINCIPLE 7</a:t>
            </a:r>
            <a:endParaRPr lang="en-GH" dirty="0">
              <a:solidFill>
                <a:srgbClr val="00B0F0"/>
              </a:solidFill>
            </a:endParaRPr>
          </a:p>
        </p:txBody>
      </p:sp>
      <p:sp>
        <p:nvSpPr>
          <p:cNvPr id="3" name="Content Placeholder 2">
            <a:extLst>
              <a:ext uri="{FF2B5EF4-FFF2-40B4-BE49-F238E27FC236}">
                <a16:creationId xmlns:a16="http://schemas.microsoft.com/office/drawing/2014/main" id="{3D1CD1F8-B30F-0831-ADF0-94F9CED49BDC}"/>
              </a:ext>
            </a:extLst>
          </p:cNvPr>
          <p:cNvSpPr>
            <a:spLocks noGrp="1"/>
          </p:cNvSpPr>
          <p:nvPr>
            <p:ph idx="1"/>
          </p:nvPr>
        </p:nvSpPr>
        <p:spPr>
          <a:xfrm>
            <a:off x="1176097" y="1620261"/>
            <a:ext cx="8596668" cy="3880773"/>
          </a:xfrm>
        </p:spPr>
        <p:txBody>
          <a:bodyPr>
            <a:normAutofit/>
          </a:bodyPr>
          <a:lstStyle/>
          <a:p>
            <a:pPr marL="0" indent="0">
              <a:buNone/>
            </a:pPr>
            <a:r>
              <a:rPr lang="en-GB" sz="3600" dirty="0">
                <a:solidFill>
                  <a:srgbClr val="7030A0"/>
                </a:solidFill>
              </a:rPr>
              <a:t>Thoroughly examine long sentence and statements.</a:t>
            </a:r>
            <a:endParaRPr lang="en-GH" sz="3600" dirty="0">
              <a:solidFill>
                <a:srgbClr val="7030A0"/>
              </a:solidFill>
            </a:endParaRPr>
          </a:p>
        </p:txBody>
      </p:sp>
    </p:spTree>
    <p:extLst>
      <p:ext uri="{BB962C8B-B14F-4D97-AF65-F5344CB8AC3E}">
        <p14:creationId xmlns:p14="http://schemas.microsoft.com/office/powerpoint/2010/main" val="260774742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81</TotalTime>
  <Words>1729</Words>
  <Application>Microsoft Office PowerPoint</Application>
  <PresentationFormat>Widescreen</PresentationFormat>
  <Paragraphs>52</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Trebuchet MS</vt:lpstr>
      <vt:lpstr>Wingdings 3</vt:lpstr>
      <vt:lpstr>Facet</vt:lpstr>
      <vt:lpstr>TECHNIQUE FOR ANSWERING TRUE -- FALSE QUESTIONS</vt:lpstr>
      <vt:lpstr>CONTINUITY OF PRINCIPLE 1</vt:lpstr>
      <vt:lpstr>PRINCIPLE 2</vt:lpstr>
      <vt:lpstr>CONTUINITY OF PRINCIPLE 2</vt:lpstr>
      <vt:lpstr>PRINCIPLE 3</vt:lpstr>
      <vt:lpstr>PRINCIPLE 4</vt:lpstr>
      <vt:lpstr>PRINCIPLE 5</vt:lpstr>
      <vt:lpstr>PRINCIPLE 6</vt:lpstr>
      <vt:lpstr>PRINCIPLE 7</vt:lpstr>
      <vt:lpstr>PRINCIPLE 8</vt:lpstr>
      <vt:lpstr>EDUCATION ACTS, POLICIES AND REFORMS SINCE 1961 </vt:lpstr>
      <vt:lpstr>PowerPoint Presentation</vt:lpstr>
      <vt:lpstr>PowerPoint Presentation</vt:lpstr>
      <vt:lpstr>EDUCATION ACTS, POLICIES AND REFORMS SINCE 1961 </vt:lpstr>
      <vt:lpstr>PowerPoint Presentation</vt:lpstr>
      <vt:lpstr>EDUCATION ACTS, POLICIES AND REFORMS SINCE 1961  </vt:lpstr>
      <vt:lpstr>PowerPoint Presentation</vt:lpstr>
      <vt:lpstr>EDUCATION ACTS, POLICIES AND REFORMS SINCE 1961</vt:lpstr>
      <vt:lpstr>PowerPoint Presentation</vt:lpstr>
      <vt:lpstr>EDUCATION ACTS, POLICIES AND REFORMS SINCE 1961</vt:lpstr>
      <vt:lpstr>PowerPoint Presentation</vt:lpstr>
      <vt:lpstr>EDUCATION ACTS, POLICIES AND REFORMS SINCE 1961</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Technique for answering TRUE -- FALSE questions</dc:title>
  <dc:creator>Azerigo James</dc:creator>
  <cp:lastModifiedBy>Azerigo James</cp:lastModifiedBy>
  <cp:revision>3</cp:revision>
  <dcterms:created xsi:type="dcterms:W3CDTF">2023-02-20T08:54:17Z</dcterms:created>
  <dcterms:modified xsi:type="dcterms:W3CDTF">2023-02-22T13:44:48Z</dcterms:modified>
</cp:coreProperties>
</file>